
<file path=[Content_Types].xml><?xml version="1.0" encoding="utf-8"?>
<Types xmlns="http://schemas.openxmlformats.org/package/2006/content-types">
  <Default Extension="jfif"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1"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1446"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jpg>
</file>

<file path=ppt/media/image2.jpg>
</file>

<file path=ppt/media/image3.jfif>
</file>

<file path=ppt/media/image4.jf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 name="Google Shape;48;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6df05373bacbf44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g16df05373bacbf44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6df05373bacbf44_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g16df05373bacbf44_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6df05373bacbf44_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g16df05373bacbf44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6df05373bacbf44_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g16df05373bacbf44_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6df05373bacbf44_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16df05373bacbf44_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6df05373bacbf44_3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g16df05373bacbf44_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 name="Google Shape;54;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 name="Google Shape;6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5" name="Google Shape;75;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 name="Google Shape;90;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7" name="Google Shape;97;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
        <p:cNvGrpSpPr/>
        <p:nvPr/>
      </p:nvGrpSpPr>
      <p:grpSpPr>
        <a:xfrm>
          <a:off x="0" y="0"/>
          <a:ext cx="0" cy="0"/>
          <a:chOff x="0" y="0"/>
          <a:chExt cx="0" cy="0"/>
        </a:xfrm>
      </p:grpSpPr>
      <p:sp>
        <p:nvSpPr>
          <p:cNvPr id="25" name="Google Shape;25;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pic>
        <p:nvPicPr>
          <p:cNvPr id="29" name="Google Shape;29;p3" descr="LOGO.gif"/>
          <p:cNvPicPr preferRelativeResize="0"/>
          <p:nvPr/>
        </p:nvPicPr>
        <p:blipFill rotWithShape="1">
          <a:blip r:embed="rId2">
            <a:alphaModFix/>
          </a:blip>
          <a:srcRect b="10713"/>
          <a:stretch/>
        </p:blipFill>
        <p:spPr>
          <a:xfrm>
            <a:off x="6553200" y="228600"/>
            <a:ext cx="2057400" cy="635000"/>
          </a:xfrm>
          <a:prstGeom prst="rect">
            <a:avLst/>
          </a:prstGeom>
          <a:noFill/>
          <a:ln>
            <a:noFill/>
          </a:ln>
        </p:spPr>
      </p:pic>
      <p:grpSp>
        <p:nvGrpSpPr>
          <p:cNvPr id="30" name="Google Shape;30;p3"/>
          <p:cNvGrpSpPr/>
          <p:nvPr/>
        </p:nvGrpSpPr>
        <p:grpSpPr>
          <a:xfrm>
            <a:off x="6146800" y="0"/>
            <a:ext cx="2997200" cy="876300"/>
            <a:chOff x="6096000" y="3924300"/>
            <a:chExt cx="2997200" cy="876300"/>
          </a:xfrm>
        </p:grpSpPr>
        <p:sp>
          <p:nvSpPr>
            <p:cNvPr id="31" name="Google Shape;31;p3"/>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32" name="Google Shape;32;p3" descr="LOGO.gif"/>
            <p:cNvPicPr preferRelativeResize="0"/>
            <p:nvPr/>
          </p:nvPicPr>
          <p:blipFill rotWithShape="1">
            <a:blip r:embed="rId2">
              <a:alphaModFix/>
            </a:blip>
            <a:srcRect b="10713"/>
            <a:stretch/>
          </p:blipFill>
          <p:spPr>
            <a:xfrm>
              <a:off x="6502400" y="4152900"/>
              <a:ext cx="2057400" cy="635000"/>
            </a:xfrm>
            <a:prstGeom prst="rect">
              <a:avLst/>
            </a:prstGeom>
            <a:noFill/>
            <a:ln>
              <a:noFill/>
            </a:ln>
          </p:spPr>
        </p:pic>
        <p:sp>
          <p:nvSpPr>
            <p:cNvPr id="33" name="Google Shape;33;p3"/>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34" name="Google Shape;34;p3" descr="logo.jpg"/>
          <p:cNvPicPr preferRelativeResize="0"/>
          <p:nvPr/>
        </p:nvPicPr>
        <p:blipFill rotWithShape="1">
          <a:blip r:embed="rId3">
            <a:alphaModFix/>
          </a:blip>
          <a:srcRect/>
          <a:stretch/>
        </p:blipFill>
        <p:spPr>
          <a:xfrm>
            <a:off x="6553200" y="228600"/>
            <a:ext cx="1920875" cy="609600"/>
          </a:xfrm>
          <a:prstGeom prst="rect">
            <a:avLst/>
          </a:prstGeom>
          <a:noFill/>
          <a:ln>
            <a:noFill/>
          </a:ln>
        </p:spPr>
      </p:pic>
      <p:sp>
        <p:nvSpPr>
          <p:cNvPr id="35" name="Google Shape;35;p3"/>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3200">
                <a:latin typeface="Times New Roman"/>
                <a:ea typeface="Times New Roman"/>
                <a:cs typeface="Times New Roman"/>
                <a:sym typeface="Times New Roman"/>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6" name="Google Shape;36;p3"/>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lvl="0" indent="-368300" algn="l">
              <a:spcBef>
                <a:spcPts val="440"/>
              </a:spcBef>
              <a:spcAft>
                <a:spcPts val="0"/>
              </a:spcAft>
              <a:buClr>
                <a:schemeClr val="dk1"/>
              </a:buClr>
              <a:buSzPts val="2200"/>
              <a:buChar char="•"/>
              <a:defRPr sz="2200">
                <a:latin typeface="Times New Roman"/>
                <a:ea typeface="Times New Roman"/>
                <a:cs typeface="Times New Roman"/>
                <a:sym typeface="Times New Roman"/>
              </a:defRPr>
            </a:lvl1pPr>
            <a:lvl2pPr marL="914400" lvl="1" indent="-368300" algn="l">
              <a:spcBef>
                <a:spcPts val="440"/>
              </a:spcBef>
              <a:spcAft>
                <a:spcPts val="0"/>
              </a:spcAft>
              <a:buClr>
                <a:schemeClr val="dk1"/>
              </a:buClr>
              <a:buSzPts val="2200"/>
              <a:buChar char="–"/>
              <a:defRPr sz="2200">
                <a:latin typeface="Times New Roman"/>
                <a:ea typeface="Times New Roman"/>
                <a:cs typeface="Times New Roman"/>
                <a:sym typeface="Times New Roman"/>
              </a:defRPr>
            </a:lvl2pPr>
            <a:lvl3pPr marL="1371600" lvl="2" indent="-368300" algn="l">
              <a:spcBef>
                <a:spcPts val="440"/>
              </a:spcBef>
              <a:spcAft>
                <a:spcPts val="0"/>
              </a:spcAft>
              <a:buClr>
                <a:schemeClr val="dk1"/>
              </a:buClr>
              <a:buSzPts val="2200"/>
              <a:buChar char="•"/>
              <a:defRPr sz="2200">
                <a:latin typeface="Times New Roman"/>
                <a:ea typeface="Times New Roman"/>
                <a:cs typeface="Times New Roman"/>
                <a:sym typeface="Times New Roman"/>
              </a:defRPr>
            </a:lvl3pPr>
            <a:lvl4pPr marL="1828800" lvl="3" indent="-368300" algn="l">
              <a:spcBef>
                <a:spcPts val="440"/>
              </a:spcBef>
              <a:spcAft>
                <a:spcPts val="0"/>
              </a:spcAft>
              <a:buClr>
                <a:schemeClr val="dk1"/>
              </a:buClr>
              <a:buSzPts val="2200"/>
              <a:buChar char="–"/>
              <a:defRPr sz="2200">
                <a:latin typeface="Times New Roman"/>
                <a:ea typeface="Times New Roman"/>
                <a:cs typeface="Times New Roman"/>
                <a:sym typeface="Times New Roman"/>
              </a:defRPr>
            </a:lvl4pPr>
            <a:lvl5pPr marL="2286000" lvl="4" indent="-368300" algn="l">
              <a:spcBef>
                <a:spcPts val="440"/>
              </a:spcBef>
              <a:spcAft>
                <a:spcPts val="0"/>
              </a:spcAft>
              <a:buClr>
                <a:schemeClr val="dk1"/>
              </a:buClr>
              <a:buSzPts val="2200"/>
              <a:buChar char="»"/>
              <a:defRPr sz="2200">
                <a:latin typeface="Times New Roman"/>
                <a:ea typeface="Times New Roman"/>
                <a:cs typeface="Times New Roman"/>
                <a:sym typeface="Times New Roman"/>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 name="Google Shape;37;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1">
                <a:solidFill>
                  <a:srgbClr val="0070C0"/>
                </a:solidFill>
                <a:latin typeface="Times New Roman"/>
                <a:ea typeface="Times New Roman"/>
                <a:cs typeface="Times New Roman"/>
                <a:sym typeface="Times New Roman"/>
              </a:defRPr>
            </a:lvl1pPr>
            <a:lvl2pPr marL="0" lvl="1" indent="0" algn="r">
              <a:spcBef>
                <a:spcPts val="0"/>
              </a:spcBef>
              <a:buNone/>
              <a:defRPr sz="1200" b="1">
                <a:solidFill>
                  <a:srgbClr val="0070C0"/>
                </a:solidFill>
                <a:latin typeface="Times New Roman"/>
                <a:ea typeface="Times New Roman"/>
                <a:cs typeface="Times New Roman"/>
                <a:sym typeface="Times New Roman"/>
              </a:defRPr>
            </a:lvl2pPr>
            <a:lvl3pPr marL="0" lvl="2" indent="0" algn="r">
              <a:spcBef>
                <a:spcPts val="0"/>
              </a:spcBef>
              <a:buNone/>
              <a:defRPr sz="1200" b="1">
                <a:solidFill>
                  <a:srgbClr val="0070C0"/>
                </a:solidFill>
                <a:latin typeface="Times New Roman"/>
                <a:ea typeface="Times New Roman"/>
                <a:cs typeface="Times New Roman"/>
                <a:sym typeface="Times New Roman"/>
              </a:defRPr>
            </a:lvl3pPr>
            <a:lvl4pPr marL="0" lvl="3" indent="0" algn="r">
              <a:spcBef>
                <a:spcPts val="0"/>
              </a:spcBef>
              <a:buNone/>
              <a:defRPr sz="1200" b="1">
                <a:solidFill>
                  <a:srgbClr val="0070C0"/>
                </a:solidFill>
                <a:latin typeface="Times New Roman"/>
                <a:ea typeface="Times New Roman"/>
                <a:cs typeface="Times New Roman"/>
                <a:sym typeface="Times New Roman"/>
              </a:defRPr>
            </a:lvl4pPr>
            <a:lvl5pPr marL="0" lvl="4" indent="0" algn="r">
              <a:spcBef>
                <a:spcPts val="0"/>
              </a:spcBef>
              <a:buNone/>
              <a:defRPr sz="1200" b="1">
                <a:solidFill>
                  <a:srgbClr val="0070C0"/>
                </a:solidFill>
                <a:latin typeface="Times New Roman"/>
                <a:ea typeface="Times New Roman"/>
                <a:cs typeface="Times New Roman"/>
                <a:sym typeface="Times New Roman"/>
              </a:defRPr>
            </a:lvl5pPr>
            <a:lvl6pPr marL="0" lvl="5" indent="0" algn="r">
              <a:spcBef>
                <a:spcPts val="0"/>
              </a:spcBef>
              <a:buNone/>
              <a:defRPr sz="1200" b="1">
                <a:solidFill>
                  <a:srgbClr val="0070C0"/>
                </a:solidFill>
                <a:latin typeface="Times New Roman"/>
                <a:ea typeface="Times New Roman"/>
                <a:cs typeface="Times New Roman"/>
                <a:sym typeface="Times New Roman"/>
              </a:defRPr>
            </a:lvl6pPr>
            <a:lvl7pPr marL="0" lvl="6" indent="0" algn="r">
              <a:spcBef>
                <a:spcPts val="0"/>
              </a:spcBef>
              <a:buNone/>
              <a:defRPr sz="1200" b="1">
                <a:solidFill>
                  <a:srgbClr val="0070C0"/>
                </a:solidFill>
                <a:latin typeface="Times New Roman"/>
                <a:ea typeface="Times New Roman"/>
                <a:cs typeface="Times New Roman"/>
                <a:sym typeface="Times New Roman"/>
              </a:defRPr>
            </a:lvl7pPr>
            <a:lvl8pPr marL="0" lvl="7" indent="0" algn="r">
              <a:spcBef>
                <a:spcPts val="0"/>
              </a:spcBef>
              <a:buNone/>
              <a:defRPr sz="1200" b="1">
                <a:solidFill>
                  <a:srgbClr val="0070C0"/>
                </a:solidFill>
                <a:latin typeface="Times New Roman"/>
                <a:ea typeface="Times New Roman"/>
                <a:cs typeface="Times New Roman"/>
                <a:sym typeface="Times New Roman"/>
              </a:defRPr>
            </a:lvl8pPr>
            <a:lvl9pPr marL="0" lvl="8" indent="0" algn="r">
              <a:spcBef>
                <a:spcPts val="0"/>
              </a:spcBef>
              <a:buNone/>
              <a:defRPr sz="1200" b="1">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0"/>
        <p:cNvGrpSpPr/>
        <p:nvPr/>
      </p:nvGrpSpPr>
      <p:grpSpPr>
        <a:xfrm>
          <a:off x="0" y="0"/>
          <a:ext cx="0" cy="0"/>
          <a:chOff x="0" y="0"/>
          <a:chExt cx="0" cy="0"/>
        </a:xfrm>
      </p:grpSpPr>
      <p:sp>
        <p:nvSpPr>
          <p:cNvPr id="41" name="Google Shape;41;p4"/>
          <p:cNvSpPr txBox="1">
            <a:spLocks noGrp="1"/>
          </p:cNvSpPr>
          <p:nvPr>
            <p:ph type="ctrTitle"/>
          </p:nvPr>
        </p:nvSpPr>
        <p:spPr>
          <a:xfrm>
            <a:off x="0" y="1"/>
            <a:ext cx="5486400" cy="914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3200" b="1">
                <a:latin typeface="Times New Roman"/>
                <a:ea typeface="Times New Roman"/>
                <a:cs typeface="Times New Roman"/>
                <a:sym typeface="Times New Roman"/>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2" name="Google Shape;42;p4"/>
          <p:cNvSpPr txBox="1">
            <a:spLocks noGrp="1"/>
          </p:cNvSpPr>
          <p:nvPr>
            <p:ph type="subTitle" idx="1"/>
          </p:nvPr>
        </p:nvSpPr>
        <p:spPr>
          <a:xfrm>
            <a:off x="533400" y="1371600"/>
            <a:ext cx="8153400" cy="472440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43" name="Google Shape;43;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1">
                <a:solidFill>
                  <a:srgbClr val="0070C0"/>
                </a:solidFill>
                <a:latin typeface="Times New Roman"/>
                <a:ea typeface="Times New Roman"/>
                <a:cs typeface="Times New Roman"/>
                <a:sym typeface="Times New Roman"/>
              </a:defRPr>
            </a:lvl1pPr>
            <a:lvl2pPr marL="0" lvl="1" indent="0" algn="r">
              <a:spcBef>
                <a:spcPts val="0"/>
              </a:spcBef>
              <a:buNone/>
              <a:defRPr sz="1200" b="1">
                <a:solidFill>
                  <a:srgbClr val="0070C0"/>
                </a:solidFill>
                <a:latin typeface="Times New Roman"/>
                <a:ea typeface="Times New Roman"/>
                <a:cs typeface="Times New Roman"/>
                <a:sym typeface="Times New Roman"/>
              </a:defRPr>
            </a:lvl2pPr>
            <a:lvl3pPr marL="0" lvl="2" indent="0" algn="r">
              <a:spcBef>
                <a:spcPts val="0"/>
              </a:spcBef>
              <a:buNone/>
              <a:defRPr sz="1200" b="1">
                <a:solidFill>
                  <a:srgbClr val="0070C0"/>
                </a:solidFill>
                <a:latin typeface="Times New Roman"/>
                <a:ea typeface="Times New Roman"/>
                <a:cs typeface="Times New Roman"/>
                <a:sym typeface="Times New Roman"/>
              </a:defRPr>
            </a:lvl3pPr>
            <a:lvl4pPr marL="0" lvl="3" indent="0" algn="r">
              <a:spcBef>
                <a:spcPts val="0"/>
              </a:spcBef>
              <a:buNone/>
              <a:defRPr sz="1200" b="1">
                <a:solidFill>
                  <a:srgbClr val="0070C0"/>
                </a:solidFill>
                <a:latin typeface="Times New Roman"/>
                <a:ea typeface="Times New Roman"/>
                <a:cs typeface="Times New Roman"/>
                <a:sym typeface="Times New Roman"/>
              </a:defRPr>
            </a:lvl4pPr>
            <a:lvl5pPr marL="0" lvl="4" indent="0" algn="r">
              <a:spcBef>
                <a:spcPts val="0"/>
              </a:spcBef>
              <a:buNone/>
              <a:defRPr sz="1200" b="1">
                <a:solidFill>
                  <a:srgbClr val="0070C0"/>
                </a:solidFill>
                <a:latin typeface="Times New Roman"/>
                <a:ea typeface="Times New Roman"/>
                <a:cs typeface="Times New Roman"/>
                <a:sym typeface="Times New Roman"/>
              </a:defRPr>
            </a:lvl5pPr>
            <a:lvl6pPr marL="0" lvl="5" indent="0" algn="r">
              <a:spcBef>
                <a:spcPts val="0"/>
              </a:spcBef>
              <a:buNone/>
              <a:defRPr sz="1200" b="1">
                <a:solidFill>
                  <a:srgbClr val="0070C0"/>
                </a:solidFill>
                <a:latin typeface="Times New Roman"/>
                <a:ea typeface="Times New Roman"/>
                <a:cs typeface="Times New Roman"/>
                <a:sym typeface="Times New Roman"/>
              </a:defRPr>
            </a:lvl6pPr>
            <a:lvl7pPr marL="0" lvl="6" indent="0" algn="r">
              <a:spcBef>
                <a:spcPts val="0"/>
              </a:spcBef>
              <a:buNone/>
              <a:defRPr sz="1200" b="1">
                <a:solidFill>
                  <a:srgbClr val="0070C0"/>
                </a:solidFill>
                <a:latin typeface="Times New Roman"/>
                <a:ea typeface="Times New Roman"/>
                <a:cs typeface="Times New Roman"/>
                <a:sym typeface="Times New Roman"/>
              </a:defRPr>
            </a:lvl7pPr>
            <a:lvl8pPr marL="0" lvl="7" indent="0" algn="r">
              <a:spcBef>
                <a:spcPts val="0"/>
              </a:spcBef>
              <a:buNone/>
              <a:defRPr sz="1200" b="1">
                <a:solidFill>
                  <a:srgbClr val="0070C0"/>
                </a:solidFill>
                <a:latin typeface="Times New Roman"/>
                <a:ea typeface="Times New Roman"/>
                <a:cs typeface="Times New Roman"/>
                <a:sym typeface="Times New Roman"/>
              </a:defRPr>
            </a:lvl8pPr>
            <a:lvl9pPr marL="0" lvl="8" indent="0" algn="r">
              <a:spcBef>
                <a:spcPts val="0"/>
              </a:spcBef>
              <a:buNone/>
              <a:defRPr sz="1200" b="1">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1" i="0" u="none" strike="noStrike" cap="none">
                <a:solidFill>
                  <a:srgbClr val="0070C0"/>
                </a:solidFill>
                <a:latin typeface="Times New Roman"/>
                <a:ea typeface="Times New Roman"/>
                <a:cs typeface="Times New Roman"/>
                <a:sym typeface="Times New Roma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1" i="0" u="none" strike="noStrike" cap="none">
                <a:solidFill>
                  <a:srgbClr val="0070C0"/>
                </a:solidFill>
                <a:latin typeface="Times New Roman"/>
                <a:ea typeface="Times New Roman"/>
                <a:cs typeface="Times New Roman"/>
                <a:sym typeface="Times New Roma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1" i="0" u="none" strike="noStrike" cap="none">
                <a:solidFill>
                  <a:srgbClr val="0070C0"/>
                </a:solidFill>
                <a:latin typeface="Times New Roman"/>
                <a:ea typeface="Times New Roman"/>
                <a:cs typeface="Times New Roman"/>
                <a:sym typeface="Times New Roman"/>
              </a:defRPr>
            </a:lvl1pPr>
            <a:lvl2pPr marL="0" marR="0" lvl="1" indent="0" algn="r" rtl="0">
              <a:spcBef>
                <a:spcPts val="0"/>
              </a:spcBef>
              <a:buNone/>
              <a:defRPr sz="1200" b="1" i="0" u="none" strike="noStrike" cap="none">
                <a:solidFill>
                  <a:srgbClr val="0070C0"/>
                </a:solidFill>
                <a:latin typeface="Times New Roman"/>
                <a:ea typeface="Times New Roman"/>
                <a:cs typeface="Times New Roman"/>
                <a:sym typeface="Times New Roman"/>
              </a:defRPr>
            </a:lvl2pPr>
            <a:lvl3pPr marL="0" marR="0" lvl="2" indent="0" algn="r" rtl="0">
              <a:spcBef>
                <a:spcPts val="0"/>
              </a:spcBef>
              <a:buNone/>
              <a:defRPr sz="1200" b="1" i="0" u="none" strike="noStrike" cap="none">
                <a:solidFill>
                  <a:srgbClr val="0070C0"/>
                </a:solidFill>
                <a:latin typeface="Times New Roman"/>
                <a:ea typeface="Times New Roman"/>
                <a:cs typeface="Times New Roman"/>
                <a:sym typeface="Times New Roman"/>
              </a:defRPr>
            </a:lvl3pPr>
            <a:lvl4pPr marL="0" marR="0" lvl="3" indent="0" algn="r" rtl="0">
              <a:spcBef>
                <a:spcPts val="0"/>
              </a:spcBef>
              <a:buNone/>
              <a:defRPr sz="1200" b="1" i="0" u="none" strike="noStrike" cap="none">
                <a:solidFill>
                  <a:srgbClr val="0070C0"/>
                </a:solidFill>
                <a:latin typeface="Times New Roman"/>
                <a:ea typeface="Times New Roman"/>
                <a:cs typeface="Times New Roman"/>
                <a:sym typeface="Times New Roman"/>
              </a:defRPr>
            </a:lvl4pPr>
            <a:lvl5pPr marL="0" marR="0" lvl="4" indent="0" algn="r" rtl="0">
              <a:spcBef>
                <a:spcPts val="0"/>
              </a:spcBef>
              <a:buNone/>
              <a:defRPr sz="1200" b="1" i="0" u="none" strike="noStrike" cap="none">
                <a:solidFill>
                  <a:srgbClr val="0070C0"/>
                </a:solidFill>
                <a:latin typeface="Times New Roman"/>
                <a:ea typeface="Times New Roman"/>
                <a:cs typeface="Times New Roman"/>
                <a:sym typeface="Times New Roman"/>
              </a:defRPr>
            </a:lvl5pPr>
            <a:lvl6pPr marL="0" marR="0" lvl="5" indent="0" algn="r" rtl="0">
              <a:spcBef>
                <a:spcPts val="0"/>
              </a:spcBef>
              <a:buNone/>
              <a:defRPr sz="1200" b="1" i="0" u="none" strike="noStrike" cap="none">
                <a:solidFill>
                  <a:srgbClr val="0070C0"/>
                </a:solidFill>
                <a:latin typeface="Times New Roman"/>
                <a:ea typeface="Times New Roman"/>
                <a:cs typeface="Times New Roman"/>
                <a:sym typeface="Times New Roman"/>
              </a:defRPr>
            </a:lvl6pPr>
            <a:lvl7pPr marL="0" marR="0" lvl="6" indent="0" algn="r" rtl="0">
              <a:spcBef>
                <a:spcPts val="0"/>
              </a:spcBef>
              <a:buNone/>
              <a:defRPr sz="1200" b="1" i="0" u="none" strike="noStrike" cap="none">
                <a:solidFill>
                  <a:srgbClr val="0070C0"/>
                </a:solidFill>
                <a:latin typeface="Times New Roman"/>
                <a:ea typeface="Times New Roman"/>
                <a:cs typeface="Times New Roman"/>
                <a:sym typeface="Times New Roman"/>
              </a:defRPr>
            </a:lvl7pPr>
            <a:lvl8pPr marL="0" marR="0" lvl="7" indent="0" algn="r" rtl="0">
              <a:spcBef>
                <a:spcPts val="0"/>
              </a:spcBef>
              <a:buNone/>
              <a:defRPr sz="1200" b="1" i="0" u="none" strike="noStrike" cap="none">
                <a:solidFill>
                  <a:srgbClr val="0070C0"/>
                </a:solidFill>
                <a:latin typeface="Times New Roman"/>
                <a:ea typeface="Times New Roman"/>
                <a:cs typeface="Times New Roman"/>
                <a:sym typeface="Times New Roman"/>
              </a:defRPr>
            </a:lvl8pPr>
            <a:lvl9pPr marL="0" marR="0" lvl="8" indent="0" algn="r" rtl="0">
              <a:spcBef>
                <a:spcPts val="0"/>
              </a:spcBef>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IN"/>
              <a:t>‹#›</a:t>
            </a:fld>
            <a:endParaRPr/>
          </a:p>
        </p:txBody>
      </p:sp>
      <p:sp>
        <p:nvSpPr>
          <p:cNvPr id="15" name="Google Shape;15;p1"/>
          <p:cNvSpPr/>
          <p:nvPr/>
        </p:nvSpPr>
        <p:spPr>
          <a:xfrm>
            <a:off x="0" y="0"/>
            <a:ext cx="91440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6;p1"/>
          <p:cNvSpPr/>
          <p:nvPr/>
        </p:nvSpPr>
        <p:spPr>
          <a:xfrm rot="10800000" flipH="1">
            <a:off x="0" y="6705600"/>
            <a:ext cx="9144000" cy="198116"/>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7" name="Google Shape;17;p1" descr="LOGO.gif"/>
          <p:cNvPicPr preferRelativeResize="0"/>
          <p:nvPr/>
        </p:nvPicPr>
        <p:blipFill rotWithShape="1">
          <a:blip r:embed="rId5">
            <a:alphaModFix/>
          </a:blip>
          <a:srcRect b="10713"/>
          <a:stretch/>
        </p:blipFill>
        <p:spPr>
          <a:xfrm>
            <a:off x="6553200" y="228600"/>
            <a:ext cx="2057400" cy="635000"/>
          </a:xfrm>
          <a:prstGeom prst="rect">
            <a:avLst/>
          </a:prstGeom>
          <a:noFill/>
          <a:ln>
            <a:noFill/>
          </a:ln>
        </p:spPr>
      </p:pic>
      <p:pic>
        <p:nvPicPr>
          <p:cNvPr id="18" name="Google Shape;18;p1" descr="LOGO.gif"/>
          <p:cNvPicPr preferRelativeResize="0"/>
          <p:nvPr/>
        </p:nvPicPr>
        <p:blipFill rotWithShape="1">
          <a:blip r:embed="rId5">
            <a:alphaModFix/>
          </a:blip>
          <a:srcRect b="10713"/>
          <a:stretch/>
        </p:blipFill>
        <p:spPr>
          <a:xfrm>
            <a:off x="6553200" y="228600"/>
            <a:ext cx="2057400" cy="635000"/>
          </a:xfrm>
          <a:prstGeom prst="rect">
            <a:avLst/>
          </a:prstGeom>
          <a:noFill/>
          <a:ln>
            <a:noFill/>
          </a:ln>
        </p:spPr>
      </p:pic>
      <p:grpSp>
        <p:nvGrpSpPr>
          <p:cNvPr id="19" name="Google Shape;19;p1"/>
          <p:cNvGrpSpPr/>
          <p:nvPr/>
        </p:nvGrpSpPr>
        <p:grpSpPr>
          <a:xfrm>
            <a:off x="6146800" y="0"/>
            <a:ext cx="2997200" cy="876300"/>
            <a:chOff x="6096000" y="3924300"/>
            <a:chExt cx="2997200" cy="876300"/>
          </a:xfrm>
        </p:grpSpPr>
        <p:sp>
          <p:nvSpPr>
            <p:cNvPr id="20" name="Google Shape;20;p1"/>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1" name="Google Shape;21;p1" descr="LOGO.gif"/>
            <p:cNvPicPr preferRelativeResize="0"/>
            <p:nvPr/>
          </p:nvPicPr>
          <p:blipFill rotWithShape="1">
            <a:blip r:embed="rId5">
              <a:alphaModFix/>
            </a:blip>
            <a:srcRect b="10713"/>
            <a:stretch/>
          </p:blipFill>
          <p:spPr>
            <a:xfrm>
              <a:off x="6502400" y="4152900"/>
              <a:ext cx="2057400" cy="635000"/>
            </a:xfrm>
            <a:prstGeom prst="rect">
              <a:avLst/>
            </a:prstGeom>
            <a:noFill/>
            <a:ln>
              <a:noFill/>
            </a:ln>
          </p:spPr>
        </p:pic>
        <p:sp>
          <p:nvSpPr>
            <p:cNvPr id="22" name="Google Shape;22;p1"/>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23" name="Google Shape;23;p1" descr="logo.jpg"/>
          <p:cNvPicPr preferRelativeResize="0"/>
          <p:nvPr/>
        </p:nvPicPr>
        <p:blipFill rotWithShape="1">
          <a:blip r:embed="rId6">
            <a:alphaModFix/>
          </a:blip>
          <a:srcRect/>
          <a:stretch/>
        </p:blipFill>
        <p:spPr>
          <a:xfrm>
            <a:off x="6553200" y="228600"/>
            <a:ext cx="1920875" cy="609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jfi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jfif"/></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8" Type="http://schemas.openxmlformats.org/officeDocument/2006/relationships/hyperlink" Target="https://nodemailer.com/" TargetMode="External"/><Relationship Id="rId13" Type="http://schemas.openxmlformats.org/officeDocument/2006/relationships/hyperlink" Target="https://webpack.js.org/concepts/" TargetMode="External"/><Relationship Id="rId3" Type="http://schemas.openxmlformats.org/officeDocument/2006/relationships/hyperlink" Target="https://www.mongodb.com/docs/" TargetMode="External"/><Relationship Id="rId7" Type="http://schemas.openxmlformats.org/officeDocument/2006/relationships/hyperlink" Target="https://redux.js.org/" TargetMode="External"/><Relationship Id="rId12" Type="http://schemas.openxmlformats.org/officeDocument/2006/relationships/hyperlink" Target="https://mongoosejs.com/docs/guide.html"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hyperlink" Target="https://nodejs.org/docs/latest/api/" TargetMode="External"/><Relationship Id="rId11" Type="http://schemas.openxmlformats.org/officeDocument/2006/relationships/hyperlink" Target="https://getbootstrap.com/docs/5.0/getting-started/introduction/" TargetMode="External"/><Relationship Id="rId5" Type="http://schemas.openxmlformats.org/officeDocument/2006/relationships/hyperlink" Target="https://legacy.reactjs.org/docs/getting-started.html" TargetMode="External"/><Relationship Id="rId10" Type="http://schemas.openxmlformats.org/officeDocument/2006/relationships/hyperlink" Target="https://redux.js.org/introduction/getting-started" TargetMode="External"/><Relationship Id="rId4" Type="http://schemas.openxmlformats.org/officeDocument/2006/relationships/hyperlink" Target="https://expressjs.com/" TargetMode="External"/><Relationship Id="rId9" Type="http://schemas.openxmlformats.org/officeDocument/2006/relationships/hyperlink" Target="https://www.youtube.com/" TargetMode="External"/><Relationship Id="rId14" Type="http://schemas.openxmlformats.org/officeDocument/2006/relationships/hyperlink" Target="https://learning.postman.com/docs/getting-started/introduc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a:t>
            </a:fld>
            <a:endParaRPr/>
          </a:p>
        </p:txBody>
      </p:sp>
      <p:sp>
        <p:nvSpPr>
          <p:cNvPr id="51" name="Google Shape;51;p5"/>
          <p:cNvSpPr txBox="1"/>
          <p:nvPr/>
        </p:nvSpPr>
        <p:spPr>
          <a:xfrm>
            <a:off x="611560" y="1124744"/>
            <a:ext cx="7632900" cy="465764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IN" sz="1800" b="1" dirty="0">
                <a:solidFill>
                  <a:schemeClr val="dk1"/>
                </a:solidFill>
                <a:latin typeface="Times New Roman"/>
                <a:ea typeface="Times New Roman"/>
                <a:cs typeface="Times New Roman"/>
                <a:sym typeface="Times New Roman"/>
              </a:rPr>
              <a:t>Project Presentation of Back End Engineering Project</a:t>
            </a:r>
            <a:r>
              <a:rPr lang="en-IN" sz="1800" b="1" dirty="0">
                <a:solidFill>
                  <a:srgbClr val="000000"/>
                </a:solidFill>
                <a:latin typeface="Times New Roman"/>
                <a:ea typeface="Times New Roman"/>
                <a:cs typeface="Times New Roman"/>
                <a:sym typeface="Times New Roman"/>
              </a:rPr>
              <a:t> (BEE) (22CS026)</a:t>
            </a:r>
            <a:endParaRPr sz="1800" b="1" dirty="0">
              <a:solidFill>
                <a:schemeClr val="dk1"/>
              </a:solidFill>
              <a:latin typeface="Times New Roman"/>
              <a:ea typeface="Times New Roman"/>
              <a:cs typeface="Times New Roman"/>
              <a:sym typeface="Times New Roman"/>
            </a:endParaRPr>
          </a:p>
          <a:p>
            <a:pPr marL="0" marR="0" lvl="0" indent="0" algn="ctr" rtl="0">
              <a:lnSpc>
                <a:spcPct val="100000"/>
              </a:lnSpc>
              <a:spcBef>
                <a:spcPts val="400"/>
              </a:spcBef>
              <a:spcAft>
                <a:spcPts val="0"/>
              </a:spcAft>
              <a:buNone/>
            </a:pPr>
            <a:r>
              <a:rPr lang="en-IN" sz="1800" dirty="0">
                <a:solidFill>
                  <a:schemeClr val="dk1"/>
                </a:solidFill>
                <a:latin typeface="Times New Roman"/>
                <a:ea typeface="Times New Roman"/>
                <a:cs typeface="Times New Roman"/>
                <a:sym typeface="Times New Roman"/>
              </a:rPr>
              <a:t>On</a:t>
            </a:r>
            <a:endParaRPr dirty="0"/>
          </a:p>
          <a:p>
            <a:pPr marL="0" marR="0" lvl="0" indent="0" algn="ctr" rtl="0">
              <a:lnSpc>
                <a:spcPct val="100000"/>
              </a:lnSpc>
              <a:spcBef>
                <a:spcPts val="400"/>
              </a:spcBef>
              <a:spcAft>
                <a:spcPts val="0"/>
              </a:spcAft>
              <a:buNone/>
            </a:pPr>
            <a:r>
              <a:rPr lang="en-IN" sz="4400" i="1" dirty="0">
                <a:solidFill>
                  <a:schemeClr val="dk1"/>
                </a:solidFill>
                <a:latin typeface="Times New Roman"/>
                <a:ea typeface="Times New Roman"/>
                <a:cs typeface="Times New Roman"/>
                <a:sym typeface="Times New Roman"/>
              </a:rPr>
              <a:t>Palette ~Whispers Of Soul</a:t>
            </a:r>
            <a:endParaRPr sz="1800" i="1" dirty="0">
              <a:solidFill>
                <a:schemeClr val="dk1"/>
              </a:solidFill>
              <a:latin typeface="Times New Roman"/>
              <a:ea typeface="Times New Roman"/>
              <a:cs typeface="Times New Roman"/>
              <a:sym typeface="Times New Roman"/>
            </a:endParaRPr>
          </a:p>
          <a:p>
            <a:pPr marL="0" marR="0" lvl="0" indent="0" algn="ctr" rtl="0">
              <a:lnSpc>
                <a:spcPct val="100000"/>
              </a:lnSpc>
              <a:spcBef>
                <a:spcPts val="400"/>
              </a:spcBef>
              <a:spcAft>
                <a:spcPts val="0"/>
              </a:spcAft>
              <a:buNone/>
            </a:pPr>
            <a:endParaRPr dirty="0"/>
          </a:p>
          <a:p>
            <a:pPr marL="0" marR="0" lvl="0" indent="0" algn="ctr" rtl="0">
              <a:lnSpc>
                <a:spcPct val="100000"/>
              </a:lnSpc>
              <a:spcBef>
                <a:spcPts val="400"/>
              </a:spcBef>
              <a:spcAft>
                <a:spcPts val="0"/>
              </a:spcAft>
              <a:buNone/>
            </a:pPr>
            <a:r>
              <a:rPr lang="en-IN" sz="1800" dirty="0">
                <a:solidFill>
                  <a:srgbClr val="000000"/>
                </a:solidFill>
                <a:latin typeface="Times New Roman"/>
                <a:ea typeface="Times New Roman"/>
                <a:cs typeface="Times New Roman"/>
                <a:sym typeface="Times New Roman"/>
              </a:rPr>
              <a:t>Akanksha Chopra 22109912</a:t>
            </a:r>
            <a:r>
              <a:rPr lang="en-IN" sz="1800" dirty="0">
                <a:latin typeface="Times New Roman"/>
                <a:ea typeface="Times New Roman"/>
                <a:cs typeface="Times New Roman"/>
                <a:sym typeface="Times New Roman"/>
              </a:rPr>
              <a:t>12</a:t>
            </a:r>
            <a:endParaRPr dirty="0"/>
          </a:p>
          <a:p>
            <a:pPr marL="0" marR="0" lvl="0" indent="0" algn="ctr" rtl="0">
              <a:lnSpc>
                <a:spcPct val="100000"/>
              </a:lnSpc>
              <a:spcBef>
                <a:spcPts val="400"/>
              </a:spcBef>
              <a:spcAft>
                <a:spcPts val="0"/>
              </a:spcAft>
              <a:buNone/>
            </a:pPr>
            <a:r>
              <a:rPr lang="en-IN" sz="1800" dirty="0" err="1">
                <a:solidFill>
                  <a:srgbClr val="000000"/>
                </a:solidFill>
                <a:latin typeface="Times New Roman"/>
                <a:ea typeface="Times New Roman"/>
                <a:cs typeface="Times New Roman"/>
                <a:sym typeface="Times New Roman"/>
              </a:rPr>
              <a:t>A</a:t>
            </a:r>
            <a:r>
              <a:rPr lang="en-IN" sz="1800" dirty="0" err="1">
                <a:latin typeface="Times New Roman"/>
                <a:ea typeface="Times New Roman"/>
                <a:cs typeface="Times New Roman"/>
                <a:sym typeface="Times New Roman"/>
              </a:rPr>
              <a:t>kriti</a:t>
            </a:r>
            <a:r>
              <a:rPr lang="en-IN" sz="1800" dirty="0">
                <a:solidFill>
                  <a:srgbClr val="000000"/>
                </a:solidFill>
                <a:latin typeface="Times New Roman"/>
                <a:ea typeface="Times New Roman"/>
                <a:cs typeface="Times New Roman"/>
                <a:sym typeface="Times New Roman"/>
              </a:rPr>
              <a:t> 2210991220</a:t>
            </a:r>
            <a:endParaRPr sz="1800" dirty="0">
              <a:solidFill>
                <a:srgbClr val="000000"/>
              </a:solidFill>
              <a:latin typeface="Times New Roman"/>
              <a:ea typeface="Times New Roman"/>
              <a:cs typeface="Times New Roman"/>
              <a:sym typeface="Times New Roman"/>
            </a:endParaRPr>
          </a:p>
          <a:p>
            <a:pPr marL="0" marR="0" lvl="0" indent="0" algn="ctr" rtl="0">
              <a:lnSpc>
                <a:spcPct val="100000"/>
              </a:lnSpc>
              <a:spcBef>
                <a:spcPts val="400"/>
              </a:spcBef>
              <a:spcAft>
                <a:spcPts val="0"/>
              </a:spcAft>
              <a:buNone/>
            </a:pPr>
            <a:r>
              <a:rPr lang="en-IN" sz="1800" dirty="0">
                <a:latin typeface="Times New Roman"/>
                <a:ea typeface="Times New Roman"/>
                <a:cs typeface="Times New Roman"/>
                <a:sym typeface="Times New Roman"/>
              </a:rPr>
              <a:t>Ananya Gupta 2210991258</a:t>
            </a:r>
            <a:endParaRPr sz="1800" dirty="0">
              <a:latin typeface="Times New Roman"/>
              <a:ea typeface="Times New Roman"/>
              <a:cs typeface="Times New Roman"/>
              <a:sym typeface="Times New Roman"/>
            </a:endParaRPr>
          </a:p>
          <a:p>
            <a:pPr marL="0" marR="0" lvl="0" indent="0" algn="ctr" rtl="0">
              <a:lnSpc>
                <a:spcPct val="100000"/>
              </a:lnSpc>
              <a:spcBef>
                <a:spcPts val="400"/>
              </a:spcBef>
              <a:spcAft>
                <a:spcPts val="0"/>
              </a:spcAft>
              <a:buNone/>
            </a:pPr>
            <a:endParaRPr sz="1800" b="0" strike="noStrike" dirty="0">
              <a:solidFill>
                <a:srgbClr val="000000"/>
              </a:solidFill>
              <a:latin typeface="Times New Roman"/>
              <a:ea typeface="Times New Roman"/>
              <a:cs typeface="Times New Roman"/>
              <a:sym typeface="Times New Roman"/>
            </a:endParaRPr>
          </a:p>
          <a:p>
            <a:pPr marL="0" marR="0" lvl="0" indent="0" algn="ctr" rtl="0">
              <a:lnSpc>
                <a:spcPct val="100000"/>
              </a:lnSpc>
              <a:spcBef>
                <a:spcPts val="400"/>
              </a:spcBef>
              <a:spcAft>
                <a:spcPts val="0"/>
              </a:spcAft>
              <a:buNone/>
            </a:pPr>
            <a:r>
              <a:rPr lang="en-IN" sz="1800" dirty="0">
                <a:solidFill>
                  <a:srgbClr val="000000"/>
                </a:solidFill>
                <a:latin typeface="Times New Roman"/>
                <a:ea typeface="Times New Roman"/>
                <a:cs typeface="Times New Roman"/>
                <a:sym typeface="Times New Roman"/>
              </a:rPr>
              <a:t>Supervised By</a:t>
            </a:r>
            <a:endParaRPr dirty="0"/>
          </a:p>
          <a:p>
            <a:pPr marL="0" marR="0" lvl="0" indent="0" algn="ctr" rtl="0">
              <a:lnSpc>
                <a:spcPct val="100000"/>
              </a:lnSpc>
              <a:spcBef>
                <a:spcPts val="400"/>
              </a:spcBef>
              <a:spcAft>
                <a:spcPts val="0"/>
              </a:spcAft>
              <a:buNone/>
            </a:pPr>
            <a:r>
              <a:rPr lang="en-IN" sz="1800" dirty="0">
                <a:solidFill>
                  <a:srgbClr val="000000"/>
                </a:solidFill>
                <a:latin typeface="Times New Roman"/>
                <a:ea typeface="Times New Roman"/>
                <a:cs typeface="Times New Roman"/>
                <a:sym typeface="Times New Roman"/>
              </a:rPr>
              <a:t>Mr. </a:t>
            </a:r>
            <a:r>
              <a:rPr lang="en-IN" sz="1800" dirty="0" err="1">
                <a:solidFill>
                  <a:srgbClr val="000000"/>
                </a:solidFill>
                <a:latin typeface="Times New Roman"/>
                <a:ea typeface="Times New Roman"/>
                <a:cs typeface="Times New Roman"/>
                <a:sym typeface="Times New Roman"/>
              </a:rPr>
              <a:t>Reshab</a:t>
            </a:r>
            <a:r>
              <a:rPr lang="en-IN" sz="1800" dirty="0">
                <a:solidFill>
                  <a:srgbClr val="000000"/>
                </a:solidFill>
                <a:latin typeface="Times New Roman"/>
                <a:ea typeface="Times New Roman"/>
                <a:cs typeface="Times New Roman"/>
                <a:sym typeface="Times New Roman"/>
              </a:rPr>
              <a:t> Kumar</a:t>
            </a:r>
            <a:endParaRPr sz="1800" b="0" strike="noStrike" dirty="0">
              <a:solidFill>
                <a:srgbClr val="000000"/>
              </a:solidFill>
              <a:latin typeface="Times New Roman"/>
              <a:ea typeface="Times New Roman"/>
              <a:cs typeface="Times New Roman"/>
              <a:sym typeface="Times New Roman"/>
            </a:endParaRPr>
          </a:p>
          <a:p>
            <a:pPr marL="0" marR="0" lvl="0" indent="0" algn="ctr" rtl="0">
              <a:lnSpc>
                <a:spcPct val="100000"/>
              </a:lnSpc>
              <a:spcBef>
                <a:spcPts val="400"/>
              </a:spcBef>
              <a:spcAft>
                <a:spcPts val="0"/>
              </a:spcAft>
              <a:buNone/>
            </a:pPr>
            <a:r>
              <a:rPr lang="en-IN" sz="2000" dirty="0">
                <a:solidFill>
                  <a:schemeClr val="dk1"/>
                </a:solidFill>
                <a:latin typeface="Times New Roman"/>
                <a:ea typeface="Times New Roman"/>
                <a:cs typeface="Times New Roman"/>
                <a:sym typeface="Times New Roman"/>
              </a:rPr>
              <a:t>Department of </a:t>
            </a:r>
            <a:r>
              <a:rPr lang="en-IN" sz="2000" b="0" strike="noStrike" dirty="0">
                <a:solidFill>
                  <a:schemeClr val="dk1"/>
                </a:solidFill>
                <a:latin typeface="Times New Roman"/>
                <a:ea typeface="Times New Roman"/>
                <a:cs typeface="Times New Roman"/>
                <a:sym typeface="Times New Roman"/>
              </a:rPr>
              <a:t>Computer Science and Engineering, </a:t>
            </a:r>
            <a:endParaRPr dirty="0"/>
          </a:p>
          <a:p>
            <a:pPr marL="0" marR="0" lvl="0" indent="0" algn="ctr" rtl="0">
              <a:lnSpc>
                <a:spcPct val="100000"/>
              </a:lnSpc>
              <a:spcBef>
                <a:spcPts val="400"/>
              </a:spcBef>
              <a:spcAft>
                <a:spcPts val="0"/>
              </a:spcAft>
              <a:buNone/>
            </a:pPr>
            <a:r>
              <a:rPr lang="en-IN" sz="2000" b="0" strike="noStrike" dirty="0" err="1">
                <a:solidFill>
                  <a:schemeClr val="dk1"/>
                </a:solidFill>
                <a:latin typeface="Times New Roman"/>
                <a:ea typeface="Times New Roman"/>
                <a:cs typeface="Times New Roman"/>
                <a:sym typeface="Times New Roman"/>
              </a:rPr>
              <a:t>Chitkara</a:t>
            </a:r>
            <a:r>
              <a:rPr lang="en-IN" sz="2000" b="0" strike="noStrike" dirty="0">
                <a:solidFill>
                  <a:schemeClr val="dk1"/>
                </a:solidFill>
                <a:latin typeface="Times New Roman"/>
                <a:ea typeface="Times New Roman"/>
                <a:cs typeface="Times New Roman"/>
                <a:sym typeface="Times New Roman"/>
              </a:rPr>
              <a:t> University, Punjab</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4"/>
          <p:cNvSpPr txBox="1"/>
          <p:nvPr/>
        </p:nvSpPr>
        <p:spPr>
          <a:xfrm>
            <a:off x="467544" y="260648"/>
            <a:ext cx="5400600"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KEY FEATURES</a:t>
            </a:r>
            <a:endParaRPr/>
          </a:p>
        </p:txBody>
      </p:sp>
      <p:sp>
        <p:nvSpPr>
          <p:cNvPr id="117" name="Google Shape;117;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10</a:t>
            </a:fld>
            <a:endParaRPr/>
          </a:p>
        </p:txBody>
      </p:sp>
      <p:sp>
        <p:nvSpPr>
          <p:cNvPr id="118" name="Google Shape;118;p14"/>
          <p:cNvSpPr/>
          <p:nvPr/>
        </p:nvSpPr>
        <p:spPr>
          <a:xfrm>
            <a:off x="285725" y="1000101"/>
            <a:ext cx="8136900" cy="5600700"/>
          </a:xfrm>
          <a:prstGeom prst="rect">
            <a:avLst/>
          </a:prstGeom>
          <a:noFill/>
          <a:ln>
            <a:noFill/>
          </a:ln>
        </p:spPr>
        <p:txBody>
          <a:bodyPr spcFirstLastPara="1" wrap="square" lIns="91425" tIns="45700" rIns="91425" bIns="45700" anchor="t" anchorCtr="0">
            <a:noAutofit/>
          </a:bodyPr>
          <a:lstStyle/>
          <a:p>
            <a:pPr marL="285750" indent="-285750">
              <a:buFont typeface="Arial" panose="020B0604020202020204" pitchFamily="34" charset="0"/>
              <a:buChar char="•"/>
            </a:pPr>
            <a:r>
              <a:rPr lang="en-IN" sz="1800" b="1" dirty="0"/>
              <a:t>User-Friendly Interface</a:t>
            </a:r>
            <a:r>
              <a:rPr lang="en-IN" sz="1800" dirty="0"/>
              <a:t>: The platform offers an intuitive and easy-to-navigate interface, allowing users to explore art galleries, place bids, and make purchases effortlessly, enhancing the overall user experience.</a:t>
            </a:r>
          </a:p>
          <a:p>
            <a:endParaRPr lang="en-IN" sz="1800" dirty="0"/>
          </a:p>
          <a:p>
            <a:pPr marL="285750" indent="-285750">
              <a:buFont typeface="Arial" panose="020B0604020202020204" pitchFamily="34" charset="0"/>
              <a:buChar char="•"/>
            </a:pPr>
            <a:r>
              <a:rPr lang="en-IN" sz="1800" b="1" dirty="0"/>
              <a:t>Auction Management</a:t>
            </a:r>
            <a:r>
              <a:rPr lang="en-IN" sz="1800" dirty="0"/>
              <a:t>: A centralized system for managing auctions ensures smooth operations, allowing users to place bids, track artwork listings, and view auction statuses with minimal errors.</a:t>
            </a:r>
          </a:p>
          <a:p>
            <a:endParaRPr lang="en-IN" sz="1800" dirty="0"/>
          </a:p>
          <a:p>
            <a:pPr marL="285750" indent="-285750">
              <a:buFont typeface="Arial" panose="020B0604020202020204" pitchFamily="34" charset="0"/>
              <a:buChar char="•"/>
            </a:pPr>
            <a:r>
              <a:rPr lang="en-IN" sz="1800" b="1" dirty="0"/>
              <a:t>Real-time Bidding Tracking</a:t>
            </a:r>
            <a:r>
              <a:rPr lang="en-IN" sz="1800" dirty="0"/>
              <a:t>: Real-time updates on bids and auction statuses provide transparency and reduce uncertainty for bidders, improving trust in the platform.</a:t>
            </a:r>
          </a:p>
          <a:p>
            <a:endParaRPr lang="en-IN" sz="1800" dirty="0"/>
          </a:p>
          <a:p>
            <a:pPr marL="285750" indent="-285750">
              <a:buFont typeface="Arial" panose="020B0604020202020204" pitchFamily="34" charset="0"/>
              <a:buChar char="•"/>
            </a:pPr>
            <a:r>
              <a:rPr lang="en-IN" sz="1800" b="1" dirty="0"/>
              <a:t>Artist and Gallery Dashboard</a:t>
            </a:r>
            <a:r>
              <a:rPr lang="en-IN" sz="1800" dirty="0"/>
              <a:t>: A comprehensive dashboard allows artists and galleries to manage their listings, track bids, and monitor sales, all in one place, making operations more efficient.</a:t>
            </a:r>
          </a:p>
          <a:p>
            <a:endParaRPr lang="en-IN" sz="1800" dirty="0"/>
          </a:p>
          <a:p>
            <a:pPr marL="285750" indent="-285750">
              <a:buFont typeface="Arial" panose="020B0604020202020204" pitchFamily="34" charset="0"/>
              <a:buChar char="•"/>
            </a:pPr>
            <a:r>
              <a:rPr lang="en-IN" sz="1800" b="1" dirty="0"/>
              <a:t>Bid Optimization</a:t>
            </a:r>
            <a:r>
              <a:rPr lang="en-IN" sz="1800" dirty="0"/>
              <a:t>: The platform provides real-time updates and insights into bidding patterns, ensuring users are always informed, enhancing the auction experience.</a:t>
            </a:r>
          </a:p>
        </p:txBody>
      </p:sp>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5"/>
          <p:cNvSpPr txBox="1"/>
          <p:nvPr/>
        </p:nvSpPr>
        <p:spPr>
          <a:xfrm>
            <a:off x="467544" y="260648"/>
            <a:ext cx="54006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Our Design</a:t>
            </a:r>
            <a:endParaRPr sz="3200" b="1">
              <a:solidFill>
                <a:schemeClr val="dk1"/>
              </a:solidFill>
              <a:latin typeface="Times New Roman"/>
              <a:ea typeface="Times New Roman"/>
              <a:cs typeface="Times New Roman"/>
              <a:sym typeface="Times New Roman"/>
            </a:endParaRPr>
          </a:p>
        </p:txBody>
      </p:sp>
      <p:sp>
        <p:nvSpPr>
          <p:cNvPr id="124" name="Google Shape;124;p15"/>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11</a:t>
            </a:fld>
            <a:endParaRPr/>
          </a:p>
        </p:txBody>
      </p:sp>
      <p:pic>
        <p:nvPicPr>
          <p:cNvPr id="3" name="Picture 2">
            <a:extLst>
              <a:ext uri="{FF2B5EF4-FFF2-40B4-BE49-F238E27FC236}">
                <a16:creationId xmlns:a16="http://schemas.microsoft.com/office/drawing/2014/main" id="{592A57F8-0C67-F832-C218-313791962AB0}"/>
              </a:ext>
            </a:extLst>
          </p:cNvPr>
          <p:cNvPicPr>
            <a:picLocks noChangeAspect="1"/>
          </p:cNvPicPr>
          <p:nvPr/>
        </p:nvPicPr>
        <p:blipFill>
          <a:blip r:embed="rId3"/>
          <a:stretch>
            <a:fillRect/>
          </a:stretch>
        </p:blipFill>
        <p:spPr>
          <a:xfrm>
            <a:off x="467544" y="1052783"/>
            <a:ext cx="8219256" cy="2898731"/>
          </a:xfrm>
          <a:prstGeom prst="rect">
            <a:avLst/>
          </a:prstGeom>
        </p:spPr>
      </p:pic>
      <p:pic>
        <p:nvPicPr>
          <p:cNvPr id="5" name="Picture 4">
            <a:extLst>
              <a:ext uri="{FF2B5EF4-FFF2-40B4-BE49-F238E27FC236}">
                <a16:creationId xmlns:a16="http://schemas.microsoft.com/office/drawing/2014/main" id="{91FB041C-4C96-3B10-BD0E-417C75E0642F}"/>
              </a:ext>
            </a:extLst>
          </p:cNvPr>
          <p:cNvPicPr>
            <a:picLocks noChangeAspect="1"/>
          </p:cNvPicPr>
          <p:nvPr/>
        </p:nvPicPr>
        <p:blipFill>
          <a:blip r:embed="rId4"/>
          <a:stretch>
            <a:fillRect/>
          </a:stretch>
        </p:blipFill>
        <p:spPr>
          <a:xfrm>
            <a:off x="467544" y="3951514"/>
            <a:ext cx="7816485" cy="2549027"/>
          </a:xfrm>
          <a:prstGeom prst="rect">
            <a:avLst/>
          </a:prstGeom>
        </p:spPr>
      </p:pic>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6"/>
          <p:cNvSpPr txBox="1"/>
          <p:nvPr/>
        </p:nvSpPr>
        <p:spPr>
          <a:xfrm>
            <a:off x="467544" y="260648"/>
            <a:ext cx="54006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Our Design</a:t>
            </a:r>
            <a:endParaRPr sz="3200" b="1">
              <a:solidFill>
                <a:schemeClr val="dk1"/>
              </a:solidFill>
              <a:latin typeface="Times New Roman"/>
              <a:ea typeface="Times New Roman"/>
              <a:cs typeface="Times New Roman"/>
              <a:sym typeface="Times New Roman"/>
            </a:endParaRPr>
          </a:p>
        </p:txBody>
      </p:sp>
      <p:sp>
        <p:nvSpPr>
          <p:cNvPr id="131" name="Google Shape;131;p16"/>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12</a:t>
            </a:fld>
            <a:endParaRPr/>
          </a:p>
        </p:txBody>
      </p:sp>
      <p:pic>
        <p:nvPicPr>
          <p:cNvPr id="2" name="Picture 1">
            <a:extLst>
              <a:ext uri="{FF2B5EF4-FFF2-40B4-BE49-F238E27FC236}">
                <a16:creationId xmlns:a16="http://schemas.microsoft.com/office/drawing/2014/main" id="{6E0277CE-0416-0FA7-E608-B6465D60016F}"/>
              </a:ext>
            </a:extLst>
          </p:cNvPr>
          <p:cNvPicPr>
            <a:picLocks noChangeAspect="1"/>
          </p:cNvPicPr>
          <p:nvPr/>
        </p:nvPicPr>
        <p:blipFill>
          <a:blip r:embed="rId3"/>
          <a:stretch>
            <a:fillRect/>
          </a:stretch>
        </p:blipFill>
        <p:spPr>
          <a:xfrm>
            <a:off x="293915" y="1039779"/>
            <a:ext cx="4032749" cy="2215049"/>
          </a:xfrm>
          <a:prstGeom prst="rect">
            <a:avLst/>
          </a:prstGeom>
        </p:spPr>
      </p:pic>
      <p:pic>
        <p:nvPicPr>
          <p:cNvPr id="3" name="Picture 2">
            <a:extLst>
              <a:ext uri="{FF2B5EF4-FFF2-40B4-BE49-F238E27FC236}">
                <a16:creationId xmlns:a16="http://schemas.microsoft.com/office/drawing/2014/main" id="{0124499E-0BBA-82CB-4803-3FA7F731F254}"/>
              </a:ext>
            </a:extLst>
          </p:cNvPr>
          <p:cNvPicPr>
            <a:picLocks noChangeAspect="1"/>
          </p:cNvPicPr>
          <p:nvPr/>
        </p:nvPicPr>
        <p:blipFill>
          <a:blip r:embed="rId4"/>
          <a:stretch>
            <a:fillRect/>
          </a:stretch>
        </p:blipFill>
        <p:spPr>
          <a:xfrm>
            <a:off x="3021536" y="3064133"/>
            <a:ext cx="5693216" cy="2754088"/>
          </a:xfrm>
          <a:prstGeom prst="rect">
            <a:avLst/>
          </a:prstGeom>
        </p:spPr>
      </p:pic>
    </p:spTree>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7"/>
          <p:cNvSpPr txBox="1"/>
          <p:nvPr/>
        </p:nvSpPr>
        <p:spPr>
          <a:xfrm>
            <a:off x="467544" y="260648"/>
            <a:ext cx="54006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Our Design</a:t>
            </a:r>
            <a:endParaRPr sz="3200" b="1">
              <a:solidFill>
                <a:schemeClr val="dk1"/>
              </a:solidFill>
              <a:latin typeface="Times New Roman"/>
              <a:ea typeface="Times New Roman"/>
              <a:cs typeface="Times New Roman"/>
              <a:sym typeface="Times New Roman"/>
            </a:endParaRPr>
          </a:p>
        </p:txBody>
      </p:sp>
      <p:sp>
        <p:nvSpPr>
          <p:cNvPr id="139" name="Google Shape;139;p17"/>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13</a:t>
            </a:fld>
            <a:endParaRPr/>
          </a:p>
        </p:txBody>
      </p:sp>
      <p:pic>
        <p:nvPicPr>
          <p:cNvPr id="11" name="Picture 10">
            <a:extLst>
              <a:ext uri="{FF2B5EF4-FFF2-40B4-BE49-F238E27FC236}">
                <a16:creationId xmlns:a16="http://schemas.microsoft.com/office/drawing/2014/main" id="{F8B4D0BC-3FB0-D7CA-3B7E-DE340744DC91}"/>
              </a:ext>
            </a:extLst>
          </p:cNvPr>
          <p:cNvPicPr>
            <a:picLocks noChangeAspect="1"/>
          </p:cNvPicPr>
          <p:nvPr/>
        </p:nvPicPr>
        <p:blipFill>
          <a:blip r:embed="rId3"/>
          <a:stretch>
            <a:fillRect/>
          </a:stretch>
        </p:blipFill>
        <p:spPr>
          <a:xfrm>
            <a:off x="0" y="1244791"/>
            <a:ext cx="9144000" cy="4368417"/>
          </a:xfrm>
          <a:prstGeom prst="rect">
            <a:avLst/>
          </a:prstGeom>
        </p:spPr>
      </p:pic>
    </p:spTree>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p:nvPr/>
        </p:nvSpPr>
        <p:spPr>
          <a:xfrm>
            <a:off x="467544" y="260648"/>
            <a:ext cx="54006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Our Design</a:t>
            </a:r>
            <a:endParaRPr sz="3200" b="1">
              <a:solidFill>
                <a:schemeClr val="dk1"/>
              </a:solidFill>
              <a:latin typeface="Times New Roman"/>
              <a:ea typeface="Times New Roman"/>
              <a:cs typeface="Times New Roman"/>
              <a:sym typeface="Times New Roman"/>
            </a:endParaRPr>
          </a:p>
        </p:txBody>
      </p:sp>
      <p:sp>
        <p:nvSpPr>
          <p:cNvPr id="146" name="Google Shape;146;p18"/>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14</a:t>
            </a:fld>
            <a:endParaRPr/>
          </a:p>
        </p:txBody>
      </p:sp>
      <p:pic>
        <p:nvPicPr>
          <p:cNvPr id="3" name="Picture 2">
            <a:extLst>
              <a:ext uri="{FF2B5EF4-FFF2-40B4-BE49-F238E27FC236}">
                <a16:creationId xmlns:a16="http://schemas.microsoft.com/office/drawing/2014/main" id="{ED4CA888-491A-7775-28EA-E17D001B4C7A}"/>
              </a:ext>
            </a:extLst>
          </p:cNvPr>
          <p:cNvPicPr>
            <a:picLocks noChangeAspect="1"/>
          </p:cNvPicPr>
          <p:nvPr/>
        </p:nvPicPr>
        <p:blipFill>
          <a:blip r:embed="rId3"/>
          <a:stretch>
            <a:fillRect/>
          </a:stretch>
        </p:blipFill>
        <p:spPr>
          <a:xfrm>
            <a:off x="304800" y="858505"/>
            <a:ext cx="8610600" cy="5140990"/>
          </a:xfrm>
          <a:prstGeom prst="rect">
            <a:avLst/>
          </a:prstGeom>
        </p:spPr>
      </p:pic>
    </p:spTree>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9"/>
          <p:cNvSpPr txBox="1"/>
          <p:nvPr/>
        </p:nvSpPr>
        <p:spPr>
          <a:xfrm>
            <a:off x="467544" y="260648"/>
            <a:ext cx="54006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Our Design</a:t>
            </a:r>
            <a:endParaRPr sz="3200" b="1">
              <a:solidFill>
                <a:schemeClr val="dk1"/>
              </a:solidFill>
              <a:latin typeface="Times New Roman"/>
              <a:ea typeface="Times New Roman"/>
              <a:cs typeface="Times New Roman"/>
              <a:sym typeface="Times New Roman"/>
            </a:endParaRPr>
          </a:p>
        </p:txBody>
      </p:sp>
      <p:sp>
        <p:nvSpPr>
          <p:cNvPr id="153" name="Google Shape;153;p19"/>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15</a:t>
            </a:fld>
            <a:endParaRPr/>
          </a:p>
        </p:txBody>
      </p:sp>
      <p:sp>
        <p:nvSpPr>
          <p:cNvPr id="155" name="Google Shape;155;p19"/>
          <p:cNvSpPr txBox="1"/>
          <p:nvPr/>
        </p:nvSpPr>
        <p:spPr>
          <a:xfrm>
            <a:off x="3362375" y="988925"/>
            <a:ext cx="2133600" cy="45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2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754654C8-7375-CBC7-A412-8D90E9FED924}"/>
              </a:ext>
            </a:extLst>
          </p:cNvPr>
          <p:cNvPicPr>
            <a:picLocks noChangeAspect="1"/>
          </p:cNvPicPr>
          <p:nvPr/>
        </p:nvPicPr>
        <p:blipFill>
          <a:blip r:embed="rId3"/>
          <a:stretch>
            <a:fillRect/>
          </a:stretch>
        </p:blipFill>
        <p:spPr>
          <a:xfrm>
            <a:off x="467544" y="1219199"/>
            <a:ext cx="8491399" cy="4780295"/>
          </a:xfrm>
          <a:prstGeom prst="rect">
            <a:avLst/>
          </a:prstGeom>
        </p:spPr>
      </p:pic>
    </p:spTree>
  </p:cSld>
  <p:clrMapOvr>
    <a:masterClrMapping/>
  </p:clrMapOvr>
  <p:transition>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p:nvPr/>
        </p:nvSpPr>
        <p:spPr>
          <a:xfrm>
            <a:off x="467544" y="260648"/>
            <a:ext cx="54006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Our Design</a:t>
            </a:r>
            <a:endParaRPr sz="3200" b="1">
              <a:solidFill>
                <a:schemeClr val="dk1"/>
              </a:solidFill>
              <a:latin typeface="Times New Roman"/>
              <a:ea typeface="Times New Roman"/>
              <a:cs typeface="Times New Roman"/>
              <a:sym typeface="Times New Roman"/>
            </a:endParaRPr>
          </a:p>
        </p:txBody>
      </p:sp>
      <p:sp>
        <p:nvSpPr>
          <p:cNvPr id="161" name="Google Shape;161;p20"/>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16</a:t>
            </a:fld>
            <a:endParaRPr/>
          </a:p>
        </p:txBody>
      </p:sp>
      <p:sp>
        <p:nvSpPr>
          <p:cNvPr id="163" name="Google Shape;163;p20"/>
          <p:cNvSpPr txBox="1"/>
          <p:nvPr/>
        </p:nvSpPr>
        <p:spPr>
          <a:xfrm>
            <a:off x="3271800" y="1020150"/>
            <a:ext cx="26004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500">
                <a:solidFill>
                  <a:schemeClr val="dk1"/>
                </a:solidFill>
                <a:latin typeface="Times New Roman"/>
                <a:ea typeface="Times New Roman"/>
                <a:cs typeface="Times New Roman"/>
                <a:sym typeface="Times New Roman"/>
              </a:rPr>
              <a:t>Admin Dashboard</a:t>
            </a:r>
            <a:endParaRPr sz="2500">
              <a:solidFill>
                <a:schemeClr val="dk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8DA993F6-D7C3-D251-03C4-2337BF3AE9DA}"/>
              </a:ext>
            </a:extLst>
          </p:cNvPr>
          <p:cNvPicPr>
            <a:picLocks noChangeAspect="1"/>
          </p:cNvPicPr>
          <p:nvPr/>
        </p:nvPicPr>
        <p:blipFill>
          <a:blip r:embed="rId3"/>
          <a:stretch>
            <a:fillRect/>
          </a:stretch>
        </p:blipFill>
        <p:spPr>
          <a:xfrm>
            <a:off x="293914" y="1589549"/>
            <a:ext cx="8512629" cy="4571765"/>
          </a:xfrm>
          <a:prstGeom prst="rect">
            <a:avLst/>
          </a:prstGeom>
        </p:spPr>
      </p:pic>
    </p:spTree>
  </p:cSld>
  <p:clrMapOvr>
    <a:masterClrMapping/>
  </p:clrMapOvr>
  <p:transition>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1"/>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IN" b="1"/>
              <a:t>Future Scope</a:t>
            </a:r>
            <a:endParaRPr/>
          </a:p>
        </p:txBody>
      </p:sp>
      <p:sp>
        <p:nvSpPr>
          <p:cNvPr id="169" name="Google Shape;169;p21"/>
          <p:cNvSpPr txBox="1">
            <a:spLocks noGrp="1"/>
          </p:cNvSpPr>
          <p:nvPr>
            <p:ph type="body" idx="1"/>
          </p:nvPr>
        </p:nvSpPr>
        <p:spPr>
          <a:xfrm>
            <a:off x="177281" y="957937"/>
            <a:ext cx="8584164" cy="4298572"/>
          </a:xfrm>
          <a:prstGeom prst="rect">
            <a:avLst/>
          </a:prstGeom>
          <a:noFill/>
          <a:ln>
            <a:noFill/>
          </a:ln>
        </p:spPr>
        <p:txBody>
          <a:bodyPr spcFirstLastPara="1" wrap="square" lIns="91425" tIns="45700" rIns="91425" bIns="45700" anchor="t" anchorCtr="0">
            <a:spAutoFit/>
          </a:bodyPr>
          <a:lstStyle/>
          <a:p>
            <a:pPr marL="342900" lvl="0" indent="-330200" algn="just" rtl="0">
              <a:spcBef>
                <a:spcPts val="360"/>
              </a:spcBef>
              <a:spcAft>
                <a:spcPts val="0"/>
              </a:spcAft>
              <a:buClr>
                <a:srgbClr val="0D0D0D"/>
              </a:buClr>
              <a:buSzPts val="2000"/>
              <a:buFont typeface="Times New Roman"/>
              <a:buChar char="•"/>
            </a:pPr>
            <a:r>
              <a:rPr lang="en-IN" sz="2000" b="1" dirty="0">
                <a:highlight>
                  <a:srgbClr val="FFFFFF"/>
                </a:highlight>
              </a:rPr>
              <a:t>Mobile Application: </a:t>
            </a:r>
            <a:r>
              <a:rPr lang="en-IN" sz="2000" dirty="0">
                <a:highlight>
                  <a:srgbClr val="FFFFFF"/>
                </a:highlight>
              </a:rPr>
              <a:t>Future development will include mobile applications for iOS and Android, allowing users to browse virtual galleries, place bids, and track auctions on the go, offering greater convenience and flexibility.</a:t>
            </a:r>
          </a:p>
          <a:p>
            <a:pPr marL="342900" lvl="0" indent="-330200" algn="just" rtl="0">
              <a:spcBef>
                <a:spcPts val="360"/>
              </a:spcBef>
              <a:spcAft>
                <a:spcPts val="0"/>
              </a:spcAft>
              <a:buClr>
                <a:srgbClr val="0D0D0D"/>
              </a:buClr>
              <a:buSzPts val="2000"/>
              <a:buFont typeface="Times New Roman"/>
              <a:buChar char="•"/>
            </a:pPr>
            <a:r>
              <a:rPr lang="en-IN" sz="2000" b="1" dirty="0">
                <a:highlight>
                  <a:srgbClr val="FFFFFF"/>
                </a:highlight>
              </a:rPr>
              <a:t>Multi-language Support: </a:t>
            </a:r>
            <a:r>
              <a:rPr lang="en-IN" sz="2000" dirty="0">
                <a:highlight>
                  <a:srgbClr val="FFFFFF"/>
                </a:highlight>
              </a:rPr>
              <a:t>Expanding to offer multiple language options, enabling a wider global audience to engage with the platform in their native language, fostering inclusivity and accessibility.</a:t>
            </a:r>
          </a:p>
          <a:p>
            <a:pPr marL="342900" lvl="0" indent="-330200" algn="just" rtl="0">
              <a:spcBef>
                <a:spcPts val="360"/>
              </a:spcBef>
              <a:spcAft>
                <a:spcPts val="0"/>
              </a:spcAft>
              <a:buClr>
                <a:srgbClr val="0D0D0D"/>
              </a:buClr>
              <a:buSzPts val="2000"/>
              <a:buFont typeface="Times New Roman"/>
              <a:buChar char="•"/>
            </a:pPr>
            <a:r>
              <a:rPr lang="en-IN" sz="2000" b="1" dirty="0">
                <a:highlight>
                  <a:srgbClr val="FFFFFF"/>
                </a:highlight>
              </a:rPr>
              <a:t>Loyalty Program: </a:t>
            </a:r>
            <a:r>
              <a:rPr lang="en-IN" sz="2000" dirty="0">
                <a:highlight>
                  <a:srgbClr val="FFFFFF"/>
                </a:highlight>
              </a:rPr>
              <a:t>A tiered loyalty program will reward frequent buyers, sellers, and bidders with points, special offers, and exclusive previews of new artwork, driving customer retention and repeat business.</a:t>
            </a:r>
          </a:p>
          <a:p>
            <a:pPr marL="342900" lvl="0" indent="-330200" algn="just" rtl="0">
              <a:spcBef>
                <a:spcPts val="360"/>
              </a:spcBef>
              <a:spcAft>
                <a:spcPts val="0"/>
              </a:spcAft>
              <a:buClr>
                <a:srgbClr val="0D0D0D"/>
              </a:buClr>
              <a:buSzPts val="2000"/>
              <a:buFont typeface="Times New Roman"/>
              <a:buChar char="•"/>
            </a:pPr>
            <a:r>
              <a:rPr lang="en-IN" sz="2000" b="1" dirty="0">
                <a:solidFill>
                  <a:srgbClr val="0D0D0D"/>
                </a:solidFill>
                <a:highlight>
                  <a:srgbClr val="FFFFFF"/>
                </a:highlight>
              </a:rPr>
              <a:t>Chatbot Integration: </a:t>
            </a:r>
            <a:r>
              <a:rPr lang="en-IN" sz="2000" dirty="0">
                <a:solidFill>
                  <a:srgbClr val="0D0D0D"/>
                </a:solidFill>
                <a:highlight>
                  <a:srgbClr val="FFFFFF"/>
                </a:highlight>
              </a:rPr>
              <a:t>A smart AI-driven chatbot will provide instant assistance to users, answering queries about artwork, auction statuses, and payment details. This feature will enhance user experience by offering real-time support.</a:t>
            </a:r>
          </a:p>
        </p:txBody>
      </p:sp>
      <p:sp>
        <p:nvSpPr>
          <p:cNvPr id="170" name="Google Shape;170;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17</a:t>
            </a:fld>
            <a:endParaRPr/>
          </a:p>
        </p:txBody>
      </p:sp>
    </p:spTree>
  </p:cSld>
  <p:clrMapOvr>
    <a:masterClrMapping/>
  </p:clrMapOvr>
  <p:transition>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2"/>
          <p:cNvSpPr txBox="1"/>
          <p:nvPr/>
        </p:nvSpPr>
        <p:spPr>
          <a:xfrm>
            <a:off x="467544" y="260648"/>
            <a:ext cx="5400600"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CONCLUSION</a:t>
            </a:r>
            <a:endParaRPr/>
          </a:p>
        </p:txBody>
      </p:sp>
      <p:sp>
        <p:nvSpPr>
          <p:cNvPr id="176" name="Google Shape;176;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18</a:t>
            </a:fld>
            <a:endParaRPr/>
          </a:p>
        </p:txBody>
      </p:sp>
      <p:sp>
        <p:nvSpPr>
          <p:cNvPr id="177" name="Google Shape;177;p22"/>
          <p:cNvSpPr txBox="1"/>
          <p:nvPr/>
        </p:nvSpPr>
        <p:spPr>
          <a:xfrm>
            <a:off x="359550" y="1188842"/>
            <a:ext cx="8424900" cy="4801274"/>
          </a:xfrm>
          <a:prstGeom prst="rect">
            <a:avLst/>
          </a:prstGeom>
          <a:noFill/>
          <a:ln>
            <a:noFill/>
          </a:ln>
        </p:spPr>
        <p:txBody>
          <a:bodyPr spcFirstLastPara="1" wrap="square" lIns="91425" tIns="45700" rIns="91425" bIns="45700" anchor="t" anchorCtr="0">
            <a:spAutoFit/>
          </a:bodyPr>
          <a:lstStyle/>
          <a:p>
            <a:pPr marL="285750" indent="-285750">
              <a:buFont typeface="Arial" panose="020B0604020202020204" pitchFamily="34" charset="0"/>
              <a:buChar char="•"/>
            </a:pPr>
            <a:r>
              <a:rPr lang="en-IN" sz="1800" b="1" dirty="0"/>
              <a:t>Palette</a:t>
            </a:r>
            <a:r>
              <a:rPr lang="en-IN" sz="1800" dirty="0"/>
              <a:t> consolidates key aspects of art auctioning and gallery management into one streamlined platform, marking a significant advancement in the art industry. It offers seamless artwork listing, bidding, and secure payment processing, ensuring a smooth experience for both artists and buyers while boosting operational efficiency.</a:t>
            </a:r>
          </a:p>
          <a:p>
            <a:pPr marL="285750" indent="-285750">
              <a:buFont typeface="Arial" panose="020B0604020202020204" pitchFamily="34" charset="0"/>
              <a:buChar char="•"/>
            </a:pPr>
            <a:endParaRPr lang="en-IN" sz="1800" dirty="0"/>
          </a:p>
          <a:p>
            <a:pPr marL="285750" indent="-285750">
              <a:buFont typeface="Arial" panose="020B0604020202020204" pitchFamily="34" charset="0"/>
              <a:buChar char="•"/>
            </a:pPr>
            <a:r>
              <a:rPr lang="en-IN" sz="1800" dirty="0"/>
              <a:t>With upcoming features like mobile accessibility, AI-powered recommendations, and a loyalty program, </a:t>
            </a:r>
            <a:r>
              <a:rPr lang="en-IN" sz="1800" b="1" dirty="0"/>
              <a:t>Palette</a:t>
            </a:r>
            <a:r>
              <a:rPr lang="en-IN" sz="1800" dirty="0"/>
              <a:t> is poised to become even more powerful and widespread. As the art market evolves, </a:t>
            </a:r>
            <a:r>
              <a:rPr lang="en-IN" sz="1800" b="1" dirty="0"/>
              <a:t>Palette</a:t>
            </a:r>
            <a:r>
              <a:rPr lang="en-IN" sz="1800" dirty="0"/>
              <a:t> will help galleries and artists meet growing demands for easier access, faster transactions, and a more personalized, engaging experience.</a:t>
            </a:r>
          </a:p>
          <a:p>
            <a:pPr marL="285750" indent="-285750">
              <a:buFont typeface="Arial" panose="020B0604020202020204" pitchFamily="34" charset="0"/>
              <a:buChar char="•"/>
            </a:pPr>
            <a:endParaRPr lang="en-IN" sz="1800" dirty="0"/>
          </a:p>
          <a:p>
            <a:pPr marL="285750" indent="-285750">
              <a:buFont typeface="Arial" panose="020B0604020202020204" pitchFamily="34" charset="0"/>
              <a:buChar char="•"/>
            </a:pPr>
            <a:r>
              <a:rPr lang="en-IN" sz="1800" dirty="0"/>
              <a:t>By enhancing resource management, increasing customer satisfaction, and providing a competitive edge in an ever-expanding art market, </a:t>
            </a:r>
            <a:r>
              <a:rPr lang="en-IN" sz="1800" b="1" dirty="0"/>
              <a:t>Palette</a:t>
            </a:r>
            <a:r>
              <a:rPr lang="en-IN" sz="1800" dirty="0"/>
              <a:t> will continue to be an essential tool for navigating the modern art landscape. The platform’s ability to integrate advanced technologies will ensure efficient and responsive operations, making it a cornerstone of the future of art auctions.</a:t>
            </a:r>
          </a:p>
        </p:txBody>
      </p:sp>
    </p:spTree>
  </p:cSld>
  <p:clrMapOvr>
    <a:masterClrMapping/>
  </p:clrMapOvr>
  <p:transition>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3"/>
          <p:cNvSpPr txBox="1"/>
          <p:nvPr/>
        </p:nvSpPr>
        <p:spPr>
          <a:xfrm>
            <a:off x="467544" y="260648"/>
            <a:ext cx="5400600"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References/Links used</a:t>
            </a:r>
            <a:endParaRPr/>
          </a:p>
        </p:txBody>
      </p:sp>
      <p:sp>
        <p:nvSpPr>
          <p:cNvPr id="183" name="Google Shape;183;p23"/>
          <p:cNvSpPr txBox="1"/>
          <p:nvPr/>
        </p:nvSpPr>
        <p:spPr>
          <a:xfrm>
            <a:off x="467544" y="1196752"/>
            <a:ext cx="8280900" cy="41250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None/>
            </a:pPr>
            <a:r>
              <a:rPr lang="en-IN" sz="2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3"/>
              </a:rPr>
              <a:t>https://www.mongodb.com/docs/</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4"/>
              </a:rPr>
              <a:t>https://expressjs.com/</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5"/>
              </a:rPr>
              <a:t>https://legacy.reactjs.org/docs/getting-started.html</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6"/>
              </a:rPr>
              <a:t>https://nodejs.org/docs/latest/api/</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7"/>
              </a:rPr>
              <a:t>https://redux.js.org/</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8"/>
              </a:rPr>
              <a:t>https://nodemailer.com/</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9"/>
              </a:rPr>
              <a:t>https://www.youtube.com</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Node.js Official Site</a:t>
            </a:r>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10"/>
              </a:rPr>
              <a:t>https://redux.js.org/introduction/getting-started</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11"/>
              </a:rPr>
              <a:t>https://getbootstrap.com/docs/5.0/getting-started/introduction/</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12"/>
              </a:rPr>
              <a:t>https://mongoosejs.com/docs/guide.html</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13"/>
              </a:rPr>
              <a:t>https://webpack.js.org/concepts/</a:t>
            </a:r>
            <a:endParaRPr sz="1800">
              <a:solidFill>
                <a:schemeClr val="dk1"/>
              </a:solidFill>
              <a:latin typeface="Calibri"/>
              <a:ea typeface="Calibri"/>
              <a:cs typeface="Calibri"/>
              <a:sym typeface="Calibri"/>
            </a:endParaRPr>
          </a:p>
          <a:p>
            <a:pPr marL="285750" marR="0" lvl="0" indent="-285750" algn="l" rtl="0">
              <a:spcBef>
                <a:spcPts val="0"/>
              </a:spcBef>
              <a:spcAft>
                <a:spcPts val="0"/>
              </a:spcAft>
              <a:buNone/>
            </a:pPr>
            <a:r>
              <a:rPr lang="en-IN" sz="1800">
                <a:solidFill>
                  <a:schemeClr val="dk1"/>
                </a:solidFill>
                <a:latin typeface="Calibri"/>
                <a:ea typeface="Calibri"/>
                <a:cs typeface="Calibri"/>
                <a:sym typeface="Calibri"/>
              </a:rPr>
              <a:t>●	</a:t>
            </a:r>
            <a:r>
              <a:rPr lang="en-IN" sz="1800" u="sng">
                <a:solidFill>
                  <a:schemeClr val="hlink"/>
                </a:solidFill>
                <a:latin typeface="Calibri"/>
                <a:ea typeface="Calibri"/>
                <a:cs typeface="Calibri"/>
                <a:sym typeface="Calibri"/>
                <a:hlinkClick r:id="rId14"/>
              </a:rPr>
              <a:t>https://learning.postman.com/docs/getting-started/introduction/</a:t>
            </a:r>
            <a:endParaRPr/>
          </a:p>
          <a:p>
            <a:pPr marL="285750" marR="0" lvl="0" indent="-285750" algn="l" rtl="0">
              <a:spcBef>
                <a:spcPts val="0"/>
              </a:spcBef>
              <a:spcAft>
                <a:spcPts val="0"/>
              </a:spcAft>
              <a:buNone/>
            </a:pPr>
            <a:endParaRPr sz="1800">
              <a:solidFill>
                <a:schemeClr val="dk1"/>
              </a:solidFill>
              <a:latin typeface="Calibri"/>
              <a:ea typeface="Calibri"/>
              <a:cs typeface="Calibri"/>
              <a:sym typeface="Calibri"/>
            </a:endParaRPr>
          </a:p>
        </p:txBody>
      </p:sp>
      <p:sp>
        <p:nvSpPr>
          <p:cNvPr id="184" name="Google Shape;184;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19</a:t>
            </a:fld>
            <a:endParaRPr/>
          </a:p>
        </p:txBody>
      </p:sp>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6"/>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IN" b="1"/>
              <a:t>Abstract</a:t>
            </a:r>
            <a:endParaRPr/>
          </a:p>
        </p:txBody>
      </p:sp>
      <p:sp>
        <p:nvSpPr>
          <p:cNvPr id="57" name="Google Shape;57;p6"/>
          <p:cNvSpPr txBox="1">
            <a:spLocks noGrp="1"/>
          </p:cNvSpPr>
          <p:nvPr>
            <p:ph type="body" idx="1"/>
          </p:nvPr>
        </p:nvSpPr>
        <p:spPr>
          <a:xfrm>
            <a:off x="457200" y="1371600"/>
            <a:ext cx="8229600" cy="5153744"/>
          </a:xfrm>
          <a:prstGeom prst="rect">
            <a:avLst/>
          </a:prstGeom>
          <a:noFill/>
          <a:ln>
            <a:noFill/>
          </a:ln>
        </p:spPr>
        <p:txBody>
          <a:bodyPr spcFirstLastPara="1" wrap="square" lIns="91425" tIns="45700" rIns="91425" bIns="45700" anchor="t" anchorCtr="0">
            <a:noAutofit/>
          </a:bodyPr>
          <a:lstStyle/>
          <a:p>
            <a:pPr marL="342900" lvl="0" indent="-393700" algn="just" rtl="0">
              <a:spcBef>
                <a:spcPts val="0"/>
              </a:spcBef>
              <a:spcAft>
                <a:spcPts val="0"/>
              </a:spcAft>
              <a:buClr>
                <a:srgbClr val="0D0D0D"/>
              </a:buClr>
              <a:buSzPts val="2800"/>
              <a:buFont typeface="Times New Roman"/>
              <a:buChar char="•"/>
            </a:pPr>
            <a:r>
              <a:rPr lang="en-IN" sz="1800" dirty="0">
                <a:highlight>
                  <a:srgbClr val="FFFFFF"/>
                </a:highlight>
              </a:rPr>
              <a:t>Palette was created to revolutionize the way art enthusiasts discover, showcase, and purchase artwork. It seamlessly integrates various auction-related features, including immersive virtual 3D galleries for browsing paintings and art pieces, real-time bidding, secure purchasing, and detailed artwork descriptions. </a:t>
            </a:r>
          </a:p>
          <a:p>
            <a:pPr marL="0" lvl="0" indent="0" algn="just" rtl="0">
              <a:spcBef>
                <a:spcPts val="0"/>
              </a:spcBef>
              <a:spcAft>
                <a:spcPts val="0"/>
              </a:spcAft>
              <a:buClr>
                <a:srgbClr val="0D0D0D"/>
              </a:buClr>
              <a:buSzPts val="2800"/>
              <a:buNone/>
            </a:pPr>
            <a:endParaRPr lang="en-IN" sz="1800" dirty="0">
              <a:highlight>
                <a:srgbClr val="FFFFFF"/>
              </a:highlight>
            </a:endParaRPr>
          </a:p>
          <a:p>
            <a:pPr marL="342900" lvl="0" indent="-393700" algn="just" rtl="0">
              <a:spcBef>
                <a:spcPts val="0"/>
              </a:spcBef>
              <a:spcAft>
                <a:spcPts val="0"/>
              </a:spcAft>
              <a:buClr>
                <a:srgbClr val="0D0D0D"/>
              </a:buClr>
              <a:buSzPts val="2800"/>
              <a:buFont typeface="Times New Roman"/>
              <a:buChar char="•"/>
            </a:pPr>
            <a:r>
              <a:rPr lang="en-IN" sz="1800" dirty="0">
                <a:highlight>
                  <a:srgbClr val="FFFFFF"/>
                </a:highlight>
              </a:rPr>
              <a:t>This platform provides an innovative and engaging environment, enhancing the user experience and connecting buyers, sellers, and collectors in a dynamic art marketplace. Built on the MERN stack, Palette ensures scalability, security, and ease of use, catering to the diverse needs of its users.</a:t>
            </a:r>
          </a:p>
          <a:p>
            <a:pPr marL="0" lvl="0" indent="0" algn="just" rtl="0">
              <a:spcBef>
                <a:spcPts val="0"/>
              </a:spcBef>
              <a:spcAft>
                <a:spcPts val="0"/>
              </a:spcAft>
              <a:buClr>
                <a:srgbClr val="0D0D0D"/>
              </a:buClr>
              <a:buSzPts val="2800"/>
              <a:buNone/>
            </a:pPr>
            <a:endParaRPr lang="en-IN" sz="1800" dirty="0">
              <a:highlight>
                <a:srgbClr val="FFFFFF"/>
              </a:highlight>
            </a:endParaRPr>
          </a:p>
          <a:p>
            <a:pPr marL="342900" lvl="0" indent="-393700" algn="just" rtl="0">
              <a:spcBef>
                <a:spcPts val="0"/>
              </a:spcBef>
              <a:spcAft>
                <a:spcPts val="0"/>
              </a:spcAft>
              <a:buClr>
                <a:srgbClr val="0D0D0D"/>
              </a:buClr>
              <a:buSzPts val="2800"/>
              <a:buFont typeface="Times New Roman"/>
              <a:buChar char="•"/>
            </a:pPr>
            <a:r>
              <a:rPr lang="en-IN" sz="1800" dirty="0">
                <a:highlight>
                  <a:srgbClr val="FFFFFF"/>
                </a:highlight>
              </a:rPr>
              <a:t>Additionally, it offers real-time bidding updates, personalized recommendations, and flexible management through an intuitive admin dashboard. With its modular architecture, Palette empowers administrators to manage galleries, bids, and transactions efficiently, making it the ideal platform for art auctions and showcasing creativity.</a:t>
            </a:r>
            <a:endParaRPr lang="en-IN" sz="1800" i="0" dirty="0">
              <a:solidFill>
                <a:srgbClr val="0D0D0D"/>
              </a:solidFill>
              <a:highlight>
                <a:srgbClr val="FFFFFF"/>
              </a:highlight>
            </a:endParaRPr>
          </a:p>
        </p:txBody>
      </p:sp>
      <p:sp>
        <p:nvSpPr>
          <p:cNvPr id="58" name="Google Shape;58;p6"/>
          <p:cNvSpPr txBox="1">
            <a:spLocks noGrp="1"/>
          </p:cNvSpPr>
          <p:nvPr>
            <p:ph type="sldNum" idx="12"/>
          </p:nvPr>
        </p:nvSpPr>
        <p:spPr>
          <a:xfrm>
            <a:off x="6553200" y="6376243"/>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2</a:t>
            </a:fld>
            <a:endParaRPr/>
          </a:p>
        </p:txBody>
      </p:sp>
    </p:spTree>
  </p:cSld>
  <p:clrMapOvr>
    <a:masterClrMapping/>
  </p:clrMapOvr>
  <p:transition>
    <p:fade thruBlk="1"/>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4" descr="Download The Best Thank You Slide For PPT Presentation"/>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0" name="Google Shape;190;p24" descr="Download The Best Thank You Slide For PPT Presentation"/>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1" name="Google Shape;191;p24" descr="Download The Best Thank You Slide For PPT Presentation"/>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92" name="Google Shape;192;p24" descr="Thank you cards Images | Free Vectors, Stock Photos &amp; PSD"/>
          <p:cNvPicPr preferRelativeResize="0"/>
          <p:nvPr/>
        </p:nvPicPr>
        <p:blipFill rotWithShape="1">
          <a:blip r:embed="rId3">
            <a:alphaModFix/>
          </a:blip>
          <a:srcRect/>
          <a:stretch/>
        </p:blipFill>
        <p:spPr>
          <a:xfrm>
            <a:off x="0" y="857232"/>
            <a:ext cx="9144000" cy="5786478"/>
          </a:xfrm>
          <a:prstGeom prst="rect">
            <a:avLst/>
          </a:prstGeom>
          <a:noFill/>
          <a:ln>
            <a:noFill/>
          </a:ln>
        </p:spPr>
      </p:pic>
      <p:sp>
        <p:nvSpPr>
          <p:cNvPr id="193" name="Google Shape;193;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20</a:t>
            </a:fld>
            <a:endParaRPr/>
          </a:p>
        </p:txBody>
      </p:sp>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7"/>
          <p:cNvSpPr txBox="1"/>
          <p:nvPr/>
        </p:nvSpPr>
        <p:spPr>
          <a:xfrm>
            <a:off x="467544" y="260648"/>
            <a:ext cx="5400600"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TABLE OF CONTENTS</a:t>
            </a:r>
            <a:endParaRPr sz="1800" b="1">
              <a:solidFill>
                <a:schemeClr val="dk1"/>
              </a:solidFill>
              <a:latin typeface="Times New Roman"/>
              <a:ea typeface="Times New Roman"/>
              <a:cs typeface="Times New Roman"/>
              <a:sym typeface="Times New Roman"/>
            </a:endParaRPr>
          </a:p>
        </p:txBody>
      </p:sp>
      <p:sp>
        <p:nvSpPr>
          <p:cNvPr id="64" name="Google Shape;64;p7"/>
          <p:cNvSpPr txBox="1"/>
          <p:nvPr/>
        </p:nvSpPr>
        <p:spPr>
          <a:xfrm>
            <a:off x="611560" y="1117188"/>
            <a:ext cx="6912900" cy="4402200"/>
          </a:xfrm>
          <a:prstGeom prst="rect">
            <a:avLst/>
          </a:prstGeom>
          <a:noFill/>
          <a:ln>
            <a:noFill/>
          </a:ln>
        </p:spPr>
        <p:txBody>
          <a:bodyPr spcFirstLastPara="1" wrap="square" lIns="91425" tIns="45700" rIns="91425" bIns="45700" anchor="t" anchorCtr="0">
            <a:spAutoFit/>
          </a:bodyPr>
          <a:lstStyle/>
          <a:p>
            <a:pPr marL="0" marR="0" lvl="0" indent="-177800" algn="l" rtl="0">
              <a:spcBef>
                <a:spcPts val="0"/>
              </a:spcBef>
              <a:spcAft>
                <a:spcPts val="0"/>
              </a:spcAft>
              <a:buClr>
                <a:schemeClr val="dk1"/>
              </a:buClr>
              <a:buSzPts val="2800"/>
              <a:buFont typeface="Arial"/>
              <a:buChar char="•"/>
            </a:pPr>
            <a:r>
              <a:rPr lang="en-IN" sz="2800">
                <a:solidFill>
                  <a:schemeClr val="dk1"/>
                </a:solidFill>
                <a:latin typeface="Times New Roman"/>
                <a:ea typeface="Times New Roman"/>
                <a:cs typeface="Times New Roman"/>
                <a:sym typeface="Times New Roman"/>
              </a:rPr>
              <a:t>Introduction</a:t>
            </a:r>
            <a:endParaRPr/>
          </a:p>
          <a:p>
            <a:pPr marL="0" marR="0" lvl="0" indent="-177800" algn="l" rtl="0">
              <a:spcBef>
                <a:spcPts val="0"/>
              </a:spcBef>
              <a:spcAft>
                <a:spcPts val="0"/>
              </a:spcAft>
              <a:buClr>
                <a:schemeClr val="dk1"/>
              </a:buClr>
              <a:buSzPts val="2800"/>
              <a:buFont typeface="Arial"/>
              <a:buChar char="•"/>
            </a:pPr>
            <a:r>
              <a:rPr lang="en-IN" sz="2800">
                <a:solidFill>
                  <a:schemeClr val="dk1"/>
                </a:solidFill>
                <a:latin typeface="Times New Roman"/>
                <a:ea typeface="Times New Roman"/>
                <a:cs typeface="Times New Roman"/>
                <a:sym typeface="Times New Roman"/>
              </a:rPr>
              <a:t>Problem Statement</a:t>
            </a:r>
            <a:endParaRPr/>
          </a:p>
          <a:p>
            <a:pPr marL="0" marR="0" lvl="0" indent="-177800" algn="l" rtl="0">
              <a:spcBef>
                <a:spcPts val="0"/>
              </a:spcBef>
              <a:spcAft>
                <a:spcPts val="0"/>
              </a:spcAft>
              <a:buClr>
                <a:schemeClr val="dk1"/>
              </a:buClr>
              <a:buSzPts val="2800"/>
              <a:buFont typeface="Arial"/>
              <a:buChar char="•"/>
            </a:pPr>
            <a:r>
              <a:rPr lang="en-IN" sz="2800">
                <a:solidFill>
                  <a:schemeClr val="dk1"/>
                </a:solidFill>
                <a:latin typeface="Times New Roman"/>
                <a:ea typeface="Times New Roman"/>
                <a:cs typeface="Times New Roman"/>
                <a:sym typeface="Times New Roman"/>
              </a:rPr>
              <a:t>Technical Details</a:t>
            </a:r>
            <a:endParaRPr/>
          </a:p>
          <a:p>
            <a:pPr marL="0" marR="0" lvl="0" indent="-177800" algn="l" rtl="0">
              <a:spcBef>
                <a:spcPts val="0"/>
              </a:spcBef>
              <a:spcAft>
                <a:spcPts val="0"/>
              </a:spcAft>
              <a:buClr>
                <a:schemeClr val="dk1"/>
              </a:buClr>
              <a:buSzPts val="2800"/>
              <a:buFont typeface="Arial"/>
              <a:buChar char="•"/>
            </a:pPr>
            <a:r>
              <a:rPr lang="en-IN" sz="2800">
                <a:solidFill>
                  <a:schemeClr val="dk1"/>
                </a:solidFill>
                <a:latin typeface="Times New Roman"/>
                <a:ea typeface="Times New Roman"/>
                <a:cs typeface="Times New Roman"/>
                <a:sym typeface="Times New Roman"/>
              </a:rPr>
              <a:t>Key Features </a:t>
            </a:r>
            <a:endParaRPr sz="2800">
              <a:solidFill>
                <a:schemeClr val="dk1"/>
              </a:solidFill>
              <a:latin typeface="Times New Roman"/>
              <a:ea typeface="Times New Roman"/>
              <a:cs typeface="Times New Roman"/>
              <a:sym typeface="Times New Roman"/>
            </a:endParaRPr>
          </a:p>
          <a:p>
            <a:pPr marL="0" marR="0" lvl="0" indent="-177800" algn="l" rtl="0">
              <a:spcBef>
                <a:spcPts val="0"/>
              </a:spcBef>
              <a:spcAft>
                <a:spcPts val="0"/>
              </a:spcAft>
              <a:buClr>
                <a:schemeClr val="dk1"/>
              </a:buClr>
              <a:buSzPts val="2800"/>
              <a:buFont typeface="Times New Roman"/>
              <a:buChar char="•"/>
            </a:pPr>
            <a:r>
              <a:rPr lang="en-IN" sz="2800">
                <a:solidFill>
                  <a:schemeClr val="dk1"/>
                </a:solidFill>
                <a:latin typeface="Times New Roman"/>
                <a:ea typeface="Times New Roman"/>
                <a:cs typeface="Times New Roman"/>
                <a:sym typeface="Times New Roman"/>
              </a:rPr>
              <a:t>Our Design</a:t>
            </a:r>
            <a:endParaRPr sz="2800">
              <a:solidFill>
                <a:schemeClr val="dk1"/>
              </a:solidFill>
              <a:latin typeface="Times New Roman"/>
              <a:ea typeface="Times New Roman"/>
              <a:cs typeface="Times New Roman"/>
              <a:sym typeface="Times New Roman"/>
            </a:endParaRPr>
          </a:p>
          <a:p>
            <a:pPr marL="0" marR="0" lvl="0" indent="-177800" algn="l" rtl="0">
              <a:spcBef>
                <a:spcPts val="0"/>
              </a:spcBef>
              <a:spcAft>
                <a:spcPts val="0"/>
              </a:spcAft>
              <a:buClr>
                <a:schemeClr val="dk1"/>
              </a:buClr>
              <a:buSzPts val="2800"/>
              <a:buFont typeface="Arial"/>
              <a:buChar char="•"/>
            </a:pPr>
            <a:r>
              <a:rPr lang="en-IN" sz="2800">
                <a:solidFill>
                  <a:schemeClr val="dk1"/>
                </a:solidFill>
                <a:latin typeface="Times New Roman"/>
                <a:ea typeface="Times New Roman"/>
                <a:cs typeface="Times New Roman"/>
                <a:sym typeface="Times New Roman"/>
              </a:rPr>
              <a:t>Future Scope</a:t>
            </a:r>
            <a:endParaRPr/>
          </a:p>
          <a:p>
            <a:pPr marL="0" marR="0" lvl="0" indent="-177800" algn="l" rtl="0">
              <a:spcBef>
                <a:spcPts val="0"/>
              </a:spcBef>
              <a:spcAft>
                <a:spcPts val="0"/>
              </a:spcAft>
              <a:buClr>
                <a:schemeClr val="dk1"/>
              </a:buClr>
              <a:buSzPts val="2800"/>
              <a:buFont typeface="Arial"/>
              <a:buChar char="•"/>
            </a:pPr>
            <a:r>
              <a:rPr lang="en-IN" sz="2800">
                <a:solidFill>
                  <a:schemeClr val="dk1"/>
                </a:solidFill>
                <a:latin typeface="Times New Roman"/>
                <a:ea typeface="Times New Roman"/>
                <a:cs typeface="Times New Roman"/>
                <a:sym typeface="Times New Roman"/>
              </a:rPr>
              <a:t>Conclusion</a:t>
            </a:r>
            <a:endParaRPr/>
          </a:p>
          <a:p>
            <a:pPr marL="0" marR="0" lvl="0" indent="-177800" algn="l" rtl="0">
              <a:spcBef>
                <a:spcPts val="0"/>
              </a:spcBef>
              <a:spcAft>
                <a:spcPts val="0"/>
              </a:spcAft>
              <a:buClr>
                <a:schemeClr val="dk1"/>
              </a:buClr>
              <a:buSzPts val="2800"/>
              <a:buFont typeface="Arial"/>
              <a:buChar char="•"/>
            </a:pPr>
            <a:r>
              <a:rPr lang="en-IN" sz="2800">
                <a:solidFill>
                  <a:schemeClr val="dk1"/>
                </a:solidFill>
                <a:latin typeface="Times New Roman"/>
                <a:ea typeface="Times New Roman"/>
                <a:cs typeface="Times New Roman"/>
                <a:sym typeface="Times New Roman"/>
              </a:rPr>
              <a:t>References/Links used</a:t>
            </a:r>
            <a:endParaRPr/>
          </a:p>
          <a:p>
            <a:pPr marL="0" marR="0" lvl="0" indent="0" algn="l" rtl="0">
              <a:spcBef>
                <a:spcPts val="0"/>
              </a:spcBef>
              <a:spcAft>
                <a:spcPts val="0"/>
              </a:spcAft>
              <a:buClr>
                <a:schemeClr val="dk1"/>
              </a:buClr>
              <a:buSzPts val="2800"/>
              <a:buFont typeface="Arial"/>
              <a:buNone/>
            </a:pPr>
            <a:endParaRPr sz="2800">
              <a:solidFill>
                <a:schemeClr val="dk1"/>
              </a:solidFill>
              <a:latin typeface="Times New Roman"/>
              <a:ea typeface="Times New Roman"/>
              <a:cs typeface="Times New Roman"/>
              <a:sym typeface="Times New Roman"/>
            </a:endParaRPr>
          </a:p>
          <a:p>
            <a:pPr marL="0" marR="0" lvl="0" indent="0" algn="l" rtl="0">
              <a:spcBef>
                <a:spcPts val="0"/>
              </a:spcBef>
              <a:spcAft>
                <a:spcPts val="0"/>
              </a:spcAft>
              <a:buClr>
                <a:schemeClr val="dk1"/>
              </a:buClr>
              <a:buSzPts val="2800"/>
              <a:buFont typeface="Arial"/>
              <a:buNone/>
            </a:pPr>
            <a:endParaRPr sz="2800">
              <a:solidFill>
                <a:schemeClr val="dk1"/>
              </a:solidFill>
              <a:latin typeface="Times New Roman"/>
              <a:ea typeface="Times New Roman"/>
              <a:cs typeface="Times New Roman"/>
              <a:sym typeface="Times New Roman"/>
            </a:endParaRPr>
          </a:p>
        </p:txBody>
      </p:sp>
      <p:sp>
        <p:nvSpPr>
          <p:cNvPr id="65" name="Google Shape;65;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3</a:t>
            </a:fld>
            <a:endParaRPr/>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8"/>
          <p:cNvSpPr txBox="1"/>
          <p:nvPr/>
        </p:nvSpPr>
        <p:spPr>
          <a:xfrm>
            <a:off x="392899" y="209262"/>
            <a:ext cx="5400600"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INTRODUCTION</a:t>
            </a:r>
            <a:endParaRPr/>
          </a:p>
        </p:txBody>
      </p:sp>
      <p:sp>
        <p:nvSpPr>
          <p:cNvPr id="71" name="Google Shape;71;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4</a:t>
            </a:fld>
            <a:endParaRPr/>
          </a:p>
        </p:txBody>
      </p:sp>
      <p:sp>
        <p:nvSpPr>
          <p:cNvPr id="72" name="Google Shape;72;p8"/>
          <p:cNvSpPr txBox="1"/>
          <p:nvPr/>
        </p:nvSpPr>
        <p:spPr>
          <a:xfrm>
            <a:off x="227611" y="1166862"/>
            <a:ext cx="8352900" cy="4524275"/>
          </a:xfrm>
          <a:prstGeom prst="rect">
            <a:avLst/>
          </a:prstGeom>
          <a:noFill/>
          <a:ln>
            <a:noFill/>
          </a:ln>
        </p:spPr>
        <p:txBody>
          <a:bodyPr spcFirstLastPara="1" wrap="square" lIns="91425" tIns="45700" rIns="91425" bIns="45700" anchor="t" anchorCtr="0">
            <a:spAutoFit/>
          </a:bodyPr>
          <a:lstStyle/>
          <a:p>
            <a:pPr marL="285750" indent="-285750">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Palette</a:t>
            </a:r>
            <a:r>
              <a:rPr lang="en-IN" sz="1800" dirty="0">
                <a:latin typeface="Times New Roman" panose="02020603050405020304" pitchFamily="18" charset="0"/>
                <a:cs typeface="Times New Roman" panose="02020603050405020304" pitchFamily="18" charset="0"/>
              </a:rPr>
              <a:t> is an all-in-one platform for seamless management of operations in art auctions and sales. This platform streamlines the entire process, from showcasing artwork in immersive 3D galleries and placing bids to secure payment processing and purchase tracking, ensuring a hassle-free experience for both art buyers and sellers.</a:t>
            </a:r>
          </a:p>
          <a:p>
            <a:endParaRPr lang="en-IN"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By digitizing and automating these processes, </a:t>
            </a:r>
            <a:r>
              <a:rPr lang="en-IN" sz="1800" b="1" dirty="0">
                <a:latin typeface="Times New Roman" panose="02020603050405020304" pitchFamily="18" charset="0"/>
                <a:cs typeface="Times New Roman" panose="02020603050405020304" pitchFamily="18" charset="0"/>
              </a:rPr>
              <a:t>Palette</a:t>
            </a:r>
            <a:r>
              <a:rPr lang="en-IN" sz="1800" dirty="0">
                <a:latin typeface="Times New Roman" panose="02020603050405020304" pitchFamily="18" charset="0"/>
                <a:cs typeface="Times New Roman" panose="02020603050405020304" pitchFamily="18" charset="0"/>
              </a:rPr>
              <a:t> aims to enhance the efficiency and accessibility of the art marketplace, empowering users to explore, bid, and purchase artwork with ease while enabling sellers to reach a global audience.</a:t>
            </a:r>
          </a:p>
          <a:p>
            <a:endParaRPr lang="en-IN"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It offers a wide range of features, including real-time bidding updates, user-friendly browsing of virtual galleries, detailed artwork descriptions, and an intuitive admin dashboard for managing listings, transactions, and user interactions.</a:t>
            </a:r>
          </a:p>
          <a:p>
            <a:endParaRPr lang="en-IN"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Designed with scalability in mind, </a:t>
            </a:r>
            <a:r>
              <a:rPr lang="en-IN" sz="1800" b="1" dirty="0">
                <a:latin typeface="Times New Roman" panose="02020603050405020304" pitchFamily="18" charset="0"/>
                <a:cs typeface="Times New Roman" panose="02020603050405020304" pitchFamily="18" charset="0"/>
              </a:rPr>
              <a:t>Palette</a:t>
            </a:r>
            <a:r>
              <a:rPr lang="en-IN" sz="1800" dirty="0">
                <a:latin typeface="Times New Roman" panose="02020603050405020304" pitchFamily="18" charset="0"/>
                <a:cs typeface="Times New Roman" panose="02020603050405020304" pitchFamily="18" charset="0"/>
              </a:rPr>
              <a:t> is versatile enough to cater to individual artists, small galleries, or large auction houses, making it the ideal platform for connecting art enthusiasts and sellers worldwide.</a:t>
            </a:r>
          </a:p>
        </p:txBody>
      </p:sp>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9"/>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IN" b="1"/>
              <a:t>Introduction</a:t>
            </a:r>
            <a:endParaRPr/>
          </a:p>
        </p:txBody>
      </p:sp>
      <p:sp>
        <p:nvSpPr>
          <p:cNvPr id="78" name="Google Shape;78;p9"/>
          <p:cNvSpPr txBox="1">
            <a:spLocks noGrp="1"/>
          </p:cNvSpPr>
          <p:nvPr>
            <p:ph type="body" idx="1"/>
          </p:nvPr>
        </p:nvSpPr>
        <p:spPr>
          <a:xfrm>
            <a:off x="179513" y="3604303"/>
            <a:ext cx="8229600" cy="3420300"/>
          </a:xfrm>
          <a:prstGeom prst="rect">
            <a:avLst/>
          </a:prstGeom>
          <a:noFill/>
          <a:ln>
            <a:noFill/>
          </a:ln>
        </p:spPr>
        <p:txBody>
          <a:bodyPr spcFirstLastPara="1" wrap="square" lIns="91425" tIns="45700" rIns="91425" bIns="45700" anchor="t" anchorCtr="0">
            <a:noAutofit/>
          </a:bodyPr>
          <a:lstStyle/>
          <a:p>
            <a:pPr>
              <a:buFont typeface="+mj-lt"/>
              <a:buAutoNum type="arabicPeriod"/>
            </a:pPr>
            <a:r>
              <a:rPr lang="en-IN" sz="1800" b="1" dirty="0"/>
              <a:t>Simplifying Auction Operations: Palette</a:t>
            </a:r>
            <a:r>
              <a:rPr lang="en-IN" sz="1800" dirty="0"/>
              <a:t> simplifies operational challenges by automating tasks, reducing the potential for human error, and streamlining essential functions such as artwork listings, bidding, and purchase tracking. The platform empowers administrators and sellers to manage auctions effectively, enhancing operational efficiency.</a:t>
            </a:r>
          </a:p>
          <a:p>
            <a:pPr>
              <a:buFont typeface="+mj-lt"/>
              <a:buAutoNum type="arabicPeriod"/>
            </a:pPr>
            <a:r>
              <a:rPr lang="en-IN" sz="1800" b="1" dirty="0"/>
              <a:t>Enhancing Customer Experience: Palette</a:t>
            </a:r>
            <a:r>
              <a:rPr lang="en-IN" sz="1800" dirty="0"/>
              <a:t> ensures that art enthusiasts and buyers enjoy a smooth and secure experience with real-time bidding updates, detailed artwork descriptions, and immersive virtual galleries. These features improve communication between buyers, sellers, and administrators, fostering better engagement and overall satisfaction.</a:t>
            </a:r>
          </a:p>
        </p:txBody>
      </p:sp>
      <p:sp>
        <p:nvSpPr>
          <p:cNvPr id="79" name="Google Shape;79;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5</a:t>
            </a:fld>
            <a:endParaRPr/>
          </a:p>
        </p:txBody>
      </p:sp>
      <p:sp>
        <p:nvSpPr>
          <p:cNvPr id="80" name="Google Shape;80;p9"/>
          <p:cNvSpPr/>
          <p:nvPr/>
        </p:nvSpPr>
        <p:spPr>
          <a:xfrm>
            <a:off x="179513" y="1018980"/>
            <a:ext cx="8964488" cy="2585323"/>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Times New Roman"/>
              <a:buNone/>
            </a:pPr>
            <a:r>
              <a:rPr lang="en-IN" sz="1800" b="1"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rPr>
              <a:t>Objective</a:t>
            </a:r>
            <a:endParaRPr sz="1800"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chemeClr val="dk1"/>
              </a:buClr>
              <a:buSzPts val="1800"/>
              <a:buFont typeface="Calibri"/>
              <a:buNone/>
            </a:pPr>
            <a:endParaRPr sz="1800" dirty="0">
              <a:solidFill>
                <a:schemeClr val="dk1"/>
              </a:solidFill>
              <a:latin typeface="Times New Roman" panose="02020603050405020304" pitchFamily="18" charset="0"/>
              <a:cs typeface="Times New Roman" panose="02020603050405020304" pitchFamily="18" charset="0"/>
              <a:sym typeface="Arial"/>
            </a:endParaRPr>
          </a:p>
          <a:p>
            <a:pPr marL="0" lvl="0" indent="0" algn="l" rtl="0">
              <a:spcBef>
                <a:spcPts val="0"/>
              </a:spcBef>
              <a:spcAft>
                <a:spcPts val="0"/>
              </a:spcAft>
              <a:buClr>
                <a:schemeClr val="dk1"/>
              </a:buClr>
              <a:buSzPts val="1100"/>
              <a:buFont typeface="Arial"/>
              <a:buNone/>
            </a:pPr>
            <a:r>
              <a:rPr lang="en-IN" sz="1800" b="1" dirty="0">
                <a:latin typeface="Times New Roman" panose="02020603050405020304" pitchFamily="18" charset="0"/>
                <a:cs typeface="Times New Roman" panose="02020603050405020304" pitchFamily="18" charset="0"/>
              </a:rPr>
              <a:t>Palette</a:t>
            </a:r>
            <a:r>
              <a:rPr lang="en-IN" sz="1800" dirty="0">
                <a:latin typeface="Times New Roman" panose="02020603050405020304" pitchFamily="18" charset="0"/>
                <a:cs typeface="Times New Roman" panose="02020603050405020304" pitchFamily="18" charset="0"/>
              </a:rPr>
              <a:t> aims to enhance the accessibility and efficiency of art auctions and sales by providing a comprehensive platform for managing artwork, auctions, and user interactions.</a:t>
            </a:r>
            <a:br>
              <a:rPr lang="en-IN" sz="1800" dirty="0">
                <a:latin typeface="Times New Roman" panose="02020603050405020304" pitchFamily="18" charset="0"/>
                <a:cs typeface="Times New Roman" panose="02020603050405020304" pitchFamily="18" charset="0"/>
              </a:rPr>
            </a:br>
            <a:r>
              <a:rPr lang="en-IN" sz="1800" dirty="0">
                <a:latin typeface="Times New Roman" panose="02020603050405020304" pitchFamily="18" charset="0"/>
                <a:cs typeface="Times New Roman" panose="02020603050405020304" pitchFamily="18" charset="0"/>
              </a:rPr>
              <a:t>With </a:t>
            </a:r>
            <a:r>
              <a:rPr lang="en-IN" sz="1800" b="1" dirty="0">
                <a:latin typeface="Times New Roman" panose="02020603050405020304" pitchFamily="18" charset="0"/>
                <a:cs typeface="Times New Roman" panose="02020603050405020304" pitchFamily="18" charset="0"/>
              </a:rPr>
              <a:t>Palette</a:t>
            </a:r>
            <a:r>
              <a:rPr lang="en-IN" sz="1800" dirty="0">
                <a:latin typeface="Times New Roman" panose="02020603050405020304" pitchFamily="18" charset="0"/>
                <a:cs typeface="Times New Roman" panose="02020603050405020304" pitchFamily="18" charset="0"/>
              </a:rPr>
              <a:t>, manual tasks and errors are reduced through streamlined processes, including virtual 3D gallery browsing, secure payment handling, and real-time bidding. This contributes to a seamless and engaging user experience, ensuring proper decision-making, coordination, and satisfaction for both buyers and sellers.</a:t>
            </a:r>
            <a:endParaRPr sz="1800" dirty="0">
              <a:latin typeface="Times New Roman" panose="02020603050405020304" pitchFamily="18" charset="0"/>
              <a:ea typeface="Times New Roman"/>
              <a:cs typeface="Times New Roman" panose="02020603050405020304" pitchFamily="18" charset="0"/>
              <a:sym typeface="Times New Roman"/>
            </a:endParaRPr>
          </a:p>
        </p:txBody>
      </p:sp>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0"/>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IN" b="1"/>
              <a:t>Introduction</a:t>
            </a:r>
            <a:endParaRPr/>
          </a:p>
        </p:txBody>
      </p:sp>
      <p:sp>
        <p:nvSpPr>
          <p:cNvPr id="86" name="Google Shape;86;p10"/>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Clr>
                <a:schemeClr val="dk1"/>
              </a:buClr>
              <a:buSzPts val="2200"/>
              <a:buNone/>
            </a:pPr>
            <a:r>
              <a:rPr lang="en-IN" b="1" dirty="0"/>
              <a:t>Significance</a:t>
            </a:r>
            <a:endParaRPr lang="en-IN" dirty="0"/>
          </a:p>
          <a:p>
            <a:pPr marL="0" lvl="0" indent="0" algn="just" rtl="0">
              <a:spcBef>
                <a:spcPts val="440"/>
              </a:spcBef>
              <a:spcAft>
                <a:spcPts val="0"/>
              </a:spcAft>
              <a:buClr>
                <a:schemeClr val="dk1"/>
              </a:buClr>
              <a:buSzPts val="2200"/>
              <a:buNone/>
            </a:pPr>
            <a:endParaRPr lang="en-IN" b="1" dirty="0"/>
          </a:p>
          <a:p>
            <a:r>
              <a:rPr lang="en-IN" sz="2000" b="1" dirty="0"/>
              <a:t>Palette</a:t>
            </a:r>
            <a:r>
              <a:rPr lang="en-IN" sz="2000" dirty="0"/>
              <a:t> revolutionizes the art auction experience by integrating cutting-edge technology with traditional art sales. It streamlines operations for artists, galleries, and auction houses through features like immersive virtual galleries, real-time bidding, and secure payment processing, ensuring efficiency and transparency.</a:t>
            </a:r>
          </a:p>
          <a:p>
            <a:pPr marL="88900" indent="0">
              <a:buNone/>
            </a:pPr>
            <a:endParaRPr lang="en-IN" sz="2000" dirty="0"/>
          </a:p>
          <a:p>
            <a:r>
              <a:rPr lang="en-IN" sz="2000" dirty="0"/>
              <a:t>Looking forward, </a:t>
            </a:r>
            <a:r>
              <a:rPr lang="en-IN" sz="2000" b="1" dirty="0"/>
              <a:t>Palette</a:t>
            </a:r>
            <a:r>
              <a:rPr lang="en-IN" sz="2000" dirty="0"/>
              <a:t> aims to expand with features such as personalized art recommendations, augmented reality previews, and global collaborations with galleries and museums. These innovations will further establish </a:t>
            </a:r>
            <a:r>
              <a:rPr lang="en-IN" sz="2000" b="1" dirty="0"/>
              <a:t>Palette</a:t>
            </a:r>
            <a:r>
              <a:rPr lang="en-IN" sz="2000" dirty="0"/>
              <a:t> as a modern, adaptable platform that connects art enthusiasts and empowers the global art community.</a:t>
            </a:r>
          </a:p>
        </p:txBody>
      </p:sp>
      <p:sp>
        <p:nvSpPr>
          <p:cNvPr id="87" name="Google Shape;8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6</a:t>
            </a:fld>
            <a:endParaRPr/>
          </a:p>
        </p:txBody>
      </p:sp>
    </p:spTree>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1"/>
          <p:cNvSpPr txBox="1"/>
          <p:nvPr/>
        </p:nvSpPr>
        <p:spPr>
          <a:xfrm>
            <a:off x="467544" y="260648"/>
            <a:ext cx="5400600"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dk1"/>
                </a:solidFill>
                <a:latin typeface="Times New Roman"/>
                <a:ea typeface="Times New Roman"/>
                <a:cs typeface="Times New Roman"/>
                <a:sym typeface="Times New Roman"/>
              </a:rPr>
              <a:t>PROBLEM STATEMENT</a:t>
            </a:r>
            <a:endParaRPr/>
          </a:p>
        </p:txBody>
      </p:sp>
      <p:sp>
        <p:nvSpPr>
          <p:cNvPr id="93" name="Google Shape;93;p11"/>
          <p:cNvSpPr txBox="1"/>
          <p:nvPr/>
        </p:nvSpPr>
        <p:spPr>
          <a:xfrm>
            <a:off x="313010" y="1210631"/>
            <a:ext cx="8219400" cy="5145719"/>
          </a:xfrm>
          <a:prstGeom prst="rect">
            <a:avLst/>
          </a:prstGeom>
          <a:noFill/>
          <a:ln>
            <a:noFill/>
          </a:ln>
        </p:spPr>
        <p:txBody>
          <a:bodyPr spcFirstLastPara="1" wrap="square" lIns="91425" tIns="45700" rIns="91425" bIns="45700" anchor="ctr" anchorCtr="0">
            <a:noAutofit/>
          </a:bodyPr>
          <a:lstStyle/>
          <a:p>
            <a:r>
              <a:rPr lang="en-IN" sz="1800" b="1" dirty="0">
                <a:latin typeface="Times New Roman" panose="02020603050405020304" pitchFamily="18" charset="0"/>
                <a:cs typeface="Times New Roman" panose="02020603050405020304" pitchFamily="18" charset="0"/>
              </a:rPr>
              <a:t>2.1 Problem Statement</a:t>
            </a:r>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Traditional art galleries face significant challenges in adapting to a digital-first world. Emerging artists often struggle to showcase their work to a global audience, while collectors and art enthusiasts encounter barriers such as limited access to diverse collections and the inconvenience of physical visits.</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Key issues include:</a:t>
            </a:r>
          </a:p>
          <a:p>
            <a:pPr>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Restricted Reach</a:t>
            </a:r>
            <a:r>
              <a:rPr lang="en-IN" sz="1800" dirty="0">
                <a:latin typeface="Times New Roman" panose="02020603050405020304" pitchFamily="18" charset="0"/>
                <a:cs typeface="Times New Roman" panose="02020603050405020304" pitchFamily="18" charset="0"/>
              </a:rPr>
              <a:t>: Artists lack the tools to extend their visibility beyond local audiences, limiting opportunities for recognition and sales.</a:t>
            </a:r>
          </a:p>
          <a:p>
            <a:pPr>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High Operational Costs</a:t>
            </a:r>
            <a:r>
              <a:rPr lang="en-IN" sz="1800" dirty="0">
                <a:latin typeface="Times New Roman" panose="02020603050405020304" pitchFamily="18" charset="0"/>
                <a:cs typeface="Times New Roman" panose="02020603050405020304" pitchFamily="18" charset="0"/>
              </a:rPr>
              <a:t>: Maintaining physical galleries involves significant expenses, making it challenging for smaller galleries to remain viable.</a:t>
            </a:r>
          </a:p>
          <a:p>
            <a:pPr>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Fragmented Systems</a:t>
            </a:r>
            <a:r>
              <a:rPr lang="en-IN" sz="1800" dirty="0">
                <a:latin typeface="Times New Roman" panose="02020603050405020304" pitchFamily="18" charset="0"/>
                <a:cs typeface="Times New Roman" panose="02020603050405020304" pitchFamily="18" charset="0"/>
              </a:rPr>
              <a:t>: The absence of centralized tools for managing exhibitions, auctions, and transactions creates inefficiencies for both artists and buyers.</a:t>
            </a:r>
          </a:p>
          <a:p>
            <a:pPr>
              <a:buFont typeface="Arial" panose="020B0604020202020204" pitchFamily="34" charset="0"/>
              <a:buChar char="•"/>
            </a:pPr>
            <a:r>
              <a:rPr lang="en-IN" sz="1800" b="1" dirty="0">
                <a:latin typeface="Times New Roman" panose="02020603050405020304" pitchFamily="18" charset="0"/>
                <a:cs typeface="Times New Roman" panose="02020603050405020304" pitchFamily="18" charset="0"/>
              </a:rPr>
              <a:t>Accessibility Barriers</a:t>
            </a:r>
            <a:r>
              <a:rPr lang="en-IN" sz="1800" dirty="0">
                <a:latin typeface="Times New Roman" panose="02020603050405020304" pitchFamily="18" charset="0"/>
                <a:cs typeface="Times New Roman" panose="02020603050405020304" pitchFamily="18" charset="0"/>
              </a:rPr>
              <a:t>: Art lovers face challenges such as travel constraints, limited gallery hours, and restricted access to exclusive collections.</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These challenges highlight the urgent need for a comprehensive online platform like </a:t>
            </a:r>
            <a:r>
              <a:rPr lang="en-IN" sz="1800" b="1" dirty="0">
                <a:latin typeface="Times New Roman" panose="02020603050405020304" pitchFamily="18" charset="0"/>
                <a:cs typeface="Times New Roman" panose="02020603050405020304" pitchFamily="18" charset="0"/>
              </a:rPr>
              <a:t>Palette</a:t>
            </a:r>
            <a:r>
              <a:rPr lang="en-IN" sz="1800" dirty="0">
                <a:latin typeface="Times New Roman" panose="02020603050405020304" pitchFamily="18" charset="0"/>
                <a:cs typeface="Times New Roman" panose="02020603050405020304" pitchFamily="18" charset="0"/>
              </a:rPr>
              <a:t>, which empowers artists with global exposure, provides collectors with seamless access to diverse artwork, and integrates advanced tools for managing exhibitions, bidding, and secure transactions.</a:t>
            </a:r>
          </a:p>
        </p:txBody>
      </p:sp>
      <p:sp>
        <p:nvSpPr>
          <p:cNvPr id="94" name="Google Shape;9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7</a:t>
            </a:fld>
            <a:endParaRPr/>
          </a:p>
        </p:txBody>
      </p:sp>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2"/>
          <p:cNvSpPr txBox="1">
            <a:spLocks noGrp="1"/>
          </p:cNvSpPr>
          <p:nvPr>
            <p:ph type="body" idx="1"/>
          </p:nvPr>
        </p:nvSpPr>
        <p:spPr>
          <a:xfrm>
            <a:off x="428596" y="1000108"/>
            <a:ext cx="8229600" cy="5046129"/>
          </a:xfrm>
          <a:prstGeom prst="rect">
            <a:avLst/>
          </a:prstGeom>
          <a:noFill/>
          <a:ln>
            <a:noFill/>
          </a:ln>
        </p:spPr>
        <p:txBody>
          <a:bodyPr spcFirstLastPara="1" wrap="square" lIns="91425" tIns="45700" rIns="91425" bIns="45700" anchor="t" anchorCtr="0">
            <a:noAutofit/>
          </a:bodyPr>
          <a:lstStyle/>
          <a:p>
            <a:pPr marL="742950" lvl="1" indent="-285750" algn="just" rtl="0">
              <a:spcBef>
                <a:spcPts val="0"/>
              </a:spcBef>
              <a:spcAft>
                <a:spcPts val="0"/>
              </a:spcAft>
              <a:buClr>
                <a:srgbClr val="0D0D0D"/>
              </a:buClr>
              <a:buSzPts val="2200"/>
              <a:buNone/>
            </a:pPr>
            <a:r>
              <a:rPr lang="en-IN" sz="1800" b="1" i="0" dirty="0">
                <a:solidFill>
                  <a:srgbClr val="0D0D0D"/>
                </a:solidFill>
                <a:highlight>
                  <a:srgbClr val="FFFFFF"/>
                </a:highlight>
                <a:latin typeface="Times New Roman" panose="02020603050405020304" pitchFamily="18" charset="0"/>
                <a:cs typeface="Times New Roman" panose="02020603050405020304" pitchFamily="18" charset="0"/>
              </a:rPr>
              <a:t>Frontend Development:</a:t>
            </a:r>
            <a:endParaRPr lang="en-IN" sz="1800" dirty="0">
              <a:latin typeface="Times New Roman" panose="02020603050405020304" pitchFamily="18" charset="0"/>
              <a:cs typeface="Times New Roman" panose="02020603050405020304" pitchFamily="18" charset="0"/>
            </a:endParaRPr>
          </a:p>
          <a:p>
            <a:pPr marL="342900" lvl="0" indent="-342900" algn="just" rtl="0">
              <a:spcBef>
                <a:spcPts val="360"/>
              </a:spcBef>
              <a:spcAft>
                <a:spcPts val="0"/>
              </a:spcAft>
              <a:buClr>
                <a:schemeClr val="dk1"/>
              </a:buClr>
              <a:buSzPts val="1800"/>
              <a:buNone/>
            </a:pPr>
            <a:endParaRPr lang="en-IN" sz="1800" b="1" i="0" dirty="0">
              <a:solidFill>
                <a:srgbClr val="0D0D0D"/>
              </a:solidFill>
              <a:highlight>
                <a:srgbClr val="FFFFFF"/>
              </a:highlight>
              <a:latin typeface="Times New Roman" panose="02020603050405020304" pitchFamily="18" charset="0"/>
              <a:cs typeface="Times New Roman" panose="02020603050405020304" pitchFamily="18" charset="0"/>
            </a:endParaRPr>
          </a:p>
          <a:p>
            <a:pPr marL="342900" lvl="0" indent="-342900" algn="just" rtl="0">
              <a:spcBef>
                <a:spcPts val="360"/>
              </a:spcBef>
              <a:spcAft>
                <a:spcPts val="0"/>
              </a:spcAft>
              <a:buClr>
                <a:srgbClr val="0D0D0D"/>
              </a:buClr>
              <a:buSzPts val="1800"/>
              <a:buFont typeface="Arial"/>
              <a:buChar char="•"/>
            </a:pPr>
            <a:r>
              <a:rPr lang="en-IN" sz="1800" b="1" i="0" dirty="0">
                <a:solidFill>
                  <a:srgbClr val="0D0D0D"/>
                </a:solidFill>
                <a:highlight>
                  <a:srgbClr val="FFFFFF"/>
                </a:highlight>
                <a:latin typeface="Times New Roman" panose="02020603050405020304" pitchFamily="18" charset="0"/>
                <a:cs typeface="Times New Roman" panose="02020603050405020304" pitchFamily="18" charset="0"/>
              </a:rPr>
              <a:t>Tailwind-CSS: </a:t>
            </a:r>
            <a:r>
              <a:rPr lang="en-IN" sz="1800" i="0" dirty="0">
                <a:solidFill>
                  <a:srgbClr val="0D0D0D"/>
                </a:solidFill>
                <a:highlight>
                  <a:srgbClr val="FFFFFF"/>
                </a:highlight>
                <a:latin typeface="Times New Roman" panose="02020603050405020304" pitchFamily="18" charset="0"/>
                <a:cs typeface="Times New Roman" panose="02020603050405020304" pitchFamily="18" charset="0"/>
              </a:rPr>
              <a:t>These technologies will structure, style, and add interactivity to the user interface, ensuring dynamic content and a responsive design..</a:t>
            </a:r>
            <a:endParaRPr lang="en-IN" sz="1800" dirty="0">
              <a:latin typeface="Times New Roman" panose="02020603050405020304" pitchFamily="18" charset="0"/>
              <a:cs typeface="Times New Roman" panose="02020603050405020304" pitchFamily="18" charset="0"/>
            </a:endParaRPr>
          </a:p>
          <a:p>
            <a:pPr marL="342900" lvl="0" indent="-342900" algn="just" rtl="0">
              <a:spcBef>
                <a:spcPts val="360"/>
              </a:spcBef>
              <a:spcAft>
                <a:spcPts val="0"/>
              </a:spcAft>
              <a:buClr>
                <a:srgbClr val="0D0D0D"/>
              </a:buClr>
              <a:buSzPts val="1800"/>
              <a:buFont typeface="Arial"/>
              <a:buChar char="•"/>
            </a:pPr>
            <a:r>
              <a:rPr lang="en-IN" sz="1800" b="1" i="0" dirty="0">
                <a:solidFill>
                  <a:srgbClr val="0D0D0D"/>
                </a:solidFill>
                <a:highlight>
                  <a:srgbClr val="FFFFFF"/>
                </a:highlight>
                <a:latin typeface="Times New Roman" panose="02020603050405020304" pitchFamily="18" charset="0"/>
                <a:cs typeface="Times New Roman" panose="02020603050405020304" pitchFamily="18" charset="0"/>
              </a:rPr>
              <a:t>React.js: </a:t>
            </a:r>
            <a:r>
              <a:rPr lang="en-IN" sz="1800" i="0" dirty="0">
                <a:solidFill>
                  <a:srgbClr val="0D0D0D"/>
                </a:solidFill>
                <a:highlight>
                  <a:srgbClr val="FFFFFF"/>
                </a:highlight>
                <a:latin typeface="Times New Roman" panose="02020603050405020304" pitchFamily="18" charset="0"/>
                <a:cs typeface="Times New Roman" panose="02020603050405020304" pitchFamily="18" charset="0"/>
              </a:rPr>
              <a:t>React.js will be the core frontend framework, enabling reusable components, efficient state management, and seamless integration with the backend.</a:t>
            </a:r>
          </a:p>
          <a:p>
            <a:pPr marL="342900" lvl="0" indent="-342900" algn="just" rtl="0">
              <a:spcBef>
                <a:spcPts val="360"/>
              </a:spcBef>
              <a:spcAft>
                <a:spcPts val="0"/>
              </a:spcAft>
              <a:buClr>
                <a:srgbClr val="0D0D0D"/>
              </a:buClr>
              <a:buSzPts val="1800"/>
              <a:buFont typeface="Arial"/>
              <a:buChar char="•"/>
            </a:pPr>
            <a:r>
              <a:rPr lang="en-IN" sz="1800" b="1" i="0" dirty="0">
                <a:solidFill>
                  <a:srgbClr val="0D0D0D"/>
                </a:solidFill>
                <a:highlight>
                  <a:srgbClr val="FFFFFF"/>
                </a:highlight>
                <a:latin typeface="Times New Roman" panose="02020603050405020304" pitchFamily="18" charset="0"/>
                <a:cs typeface="Times New Roman" panose="02020603050405020304" pitchFamily="18" charset="0"/>
              </a:rPr>
              <a:t>React Router: </a:t>
            </a:r>
            <a:r>
              <a:rPr lang="en-IN" sz="1800" i="0" dirty="0">
                <a:solidFill>
                  <a:srgbClr val="0D0D0D"/>
                </a:solidFill>
                <a:highlight>
                  <a:srgbClr val="FFFFFF"/>
                </a:highlight>
                <a:latin typeface="Times New Roman" panose="02020603050405020304" pitchFamily="18" charset="0"/>
                <a:cs typeface="Times New Roman" panose="02020603050405020304" pitchFamily="18" charset="0"/>
              </a:rPr>
              <a:t>React Router will handle navigation within the single-page application, offering a smooth user experience by enabling dynamic route changes.</a:t>
            </a:r>
            <a:r>
              <a:rPr lang="en-IN" sz="1800" b="1" dirty="0">
                <a:solidFill>
                  <a:srgbClr val="0D0D0D"/>
                </a:solidFill>
                <a:highlight>
                  <a:srgbClr val="FFFFFF"/>
                </a:highlight>
                <a:latin typeface="Times New Roman" panose="02020603050405020304" pitchFamily="18" charset="0"/>
                <a:cs typeface="Times New Roman" panose="02020603050405020304" pitchFamily="18" charset="0"/>
              </a:rPr>
              <a:t>	</a:t>
            </a:r>
          </a:p>
          <a:p>
            <a:pPr marL="342900" lvl="0" indent="-342900" algn="just" rtl="0">
              <a:spcBef>
                <a:spcPts val="360"/>
              </a:spcBef>
              <a:spcAft>
                <a:spcPts val="0"/>
              </a:spcAft>
              <a:buClr>
                <a:schemeClr val="dk1"/>
              </a:buClr>
              <a:buSzPts val="1800"/>
              <a:buNone/>
            </a:pPr>
            <a:endParaRPr lang="en-IN" sz="1800" b="0" i="0" dirty="0">
              <a:solidFill>
                <a:srgbClr val="0D0D0D"/>
              </a:solidFill>
              <a:highlight>
                <a:srgbClr val="FFFFFF"/>
              </a:highlight>
              <a:latin typeface="Times New Roman" panose="02020603050405020304" pitchFamily="18" charset="0"/>
              <a:ea typeface="Arial"/>
              <a:cs typeface="Times New Roman" panose="02020603050405020304" pitchFamily="18" charset="0"/>
              <a:sym typeface="Arial"/>
            </a:endParaRPr>
          </a:p>
          <a:p>
            <a:pPr marL="0" lvl="0" indent="0" algn="just" rtl="0">
              <a:spcBef>
                <a:spcPts val="440"/>
              </a:spcBef>
              <a:spcAft>
                <a:spcPts val="0"/>
              </a:spcAft>
              <a:buClr>
                <a:schemeClr val="dk1"/>
              </a:buClr>
              <a:buSzPts val="2200"/>
              <a:buNone/>
            </a:pPr>
            <a:endParaRPr lang="en-IN" sz="1800" dirty="0">
              <a:latin typeface="Times New Roman" panose="02020603050405020304" pitchFamily="18" charset="0"/>
              <a:cs typeface="Times New Roman" panose="02020603050405020304" pitchFamily="18" charset="0"/>
            </a:endParaRPr>
          </a:p>
        </p:txBody>
      </p:sp>
      <p:sp>
        <p:nvSpPr>
          <p:cNvPr id="101" name="Google Shape;101;p12"/>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IN" b="1"/>
              <a:t>Software requirements</a:t>
            </a:r>
            <a:endParaRPr/>
          </a:p>
        </p:txBody>
      </p:sp>
      <p:sp>
        <p:nvSpPr>
          <p:cNvPr id="102" name="Google Shape;102;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8</a:t>
            </a:fld>
            <a:endParaRPr/>
          </a:p>
        </p:txBody>
      </p:sp>
      <p:sp>
        <p:nvSpPr>
          <p:cNvPr id="103" name="Google Shape;103;p12" descr="React (JavaScript library) - Wikipedia"/>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3"/>
          <p:cNvSpPr txBox="1">
            <a:spLocks noGrp="1"/>
          </p:cNvSpPr>
          <p:nvPr>
            <p:ph type="body" idx="1"/>
          </p:nvPr>
        </p:nvSpPr>
        <p:spPr>
          <a:xfrm>
            <a:off x="307975" y="817545"/>
            <a:ext cx="8229600" cy="5903930"/>
          </a:xfrm>
          <a:prstGeom prst="rect">
            <a:avLst/>
          </a:prstGeom>
          <a:noFill/>
          <a:ln>
            <a:noFill/>
          </a:ln>
        </p:spPr>
        <p:txBody>
          <a:bodyPr spcFirstLastPara="1" wrap="square" lIns="91425" tIns="45700" rIns="91425" bIns="45700" anchor="t" anchorCtr="0">
            <a:noAutofit/>
          </a:bodyPr>
          <a:lstStyle/>
          <a:p>
            <a:pPr marL="342900" lvl="0" indent="-342900" algn="just" rtl="0">
              <a:spcBef>
                <a:spcPts val="0"/>
              </a:spcBef>
              <a:spcAft>
                <a:spcPts val="0"/>
              </a:spcAft>
              <a:buClr>
                <a:srgbClr val="0D0D0D"/>
              </a:buClr>
              <a:buSzPts val="1800"/>
              <a:buChar char="•"/>
            </a:pPr>
            <a:r>
              <a:rPr lang="en-IN" sz="1800" b="1" i="0" dirty="0">
                <a:solidFill>
                  <a:srgbClr val="0D0D0D"/>
                </a:solidFill>
                <a:highlight>
                  <a:srgbClr val="FFFFFF"/>
                </a:highlight>
              </a:rPr>
              <a:t>Backend Development</a:t>
            </a:r>
            <a:endParaRPr dirty="0"/>
          </a:p>
          <a:p>
            <a:pPr marL="400050" lvl="1" indent="0" algn="just" rtl="0">
              <a:spcBef>
                <a:spcPts val="360"/>
              </a:spcBef>
              <a:spcAft>
                <a:spcPts val="0"/>
              </a:spcAft>
              <a:buClr>
                <a:srgbClr val="0D0D0D"/>
              </a:buClr>
              <a:buSzPts val="1800"/>
              <a:buNone/>
            </a:pPr>
            <a:r>
              <a:rPr lang="en-IN" sz="1800" b="1" i="0" dirty="0">
                <a:solidFill>
                  <a:srgbClr val="0D0D0D"/>
                </a:solidFill>
                <a:highlight>
                  <a:srgbClr val="FFFFFF"/>
                </a:highlight>
              </a:rPr>
              <a:t>Node.js and Express.js: </a:t>
            </a:r>
            <a:r>
              <a:rPr lang="en-IN" sz="1800" b="0" i="0" dirty="0">
                <a:solidFill>
                  <a:srgbClr val="0D0D0D"/>
                </a:solidFill>
                <a:highlight>
                  <a:srgbClr val="FFFFFF"/>
                </a:highlight>
              </a:rPr>
              <a:t>The backend will be developed using Node.js with Express.js as the framework. Node.js is chosen for its non-blocking, event-driven architecture, which is well-suited for handling multiple requests efficiently. Express.js simplifies the process of building web applications and APIs. The Node.js API documentation and Express.js documentation will be used as key references.</a:t>
            </a:r>
            <a:endParaRPr dirty="0"/>
          </a:p>
          <a:p>
            <a:pPr marL="342900" lvl="0" indent="-228600" algn="just" rtl="0">
              <a:spcBef>
                <a:spcPts val="360"/>
              </a:spcBef>
              <a:spcAft>
                <a:spcPts val="0"/>
              </a:spcAft>
              <a:buClr>
                <a:schemeClr val="dk1"/>
              </a:buClr>
              <a:buSzPts val="1800"/>
              <a:buNone/>
            </a:pPr>
            <a:endParaRPr sz="1800" b="0" i="0" dirty="0">
              <a:solidFill>
                <a:srgbClr val="0D0D0D"/>
              </a:solidFill>
              <a:highlight>
                <a:srgbClr val="FFFFFF"/>
              </a:highlight>
            </a:endParaRPr>
          </a:p>
          <a:p>
            <a:pPr marL="342900" lvl="0" indent="-342900" algn="just" rtl="0">
              <a:spcBef>
                <a:spcPts val="360"/>
              </a:spcBef>
              <a:spcAft>
                <a:spcPts val="0"/>
              </a:spcAft>
              <a:buClr>
                <a:srgbClr val="0D0D0D"/>
              </a:buClr>
              <a:buSzPts val="1800"/>
              <a:buChar char="•"/>
            </a:pPr>
            <a:r>
              <a:rPr lang="en-IN" sz="1800" b="1" i="0" dirty="0">
                <a:solidFill>
                  <a:srgbClr val="0D0D0D"/>
                </a:solidFill>
                <a:highlight>
                  <a:srgbClr val="FFFFFF"/>
                </a:highlight>
              </a:rPr>
              <a:t>Database Management</a:t>
            </a:r>
            <a:endParaRPr dirty="0"/>
          </a:p>
          <a:p>
            <a:pPr marL="400050" lvl="1" indent="0" algn="just" rtl="0">
              <a:spcBef>
                <a:spcPts val="360"/>
              </a:spcBef>
              <a:spcAft>
                <a:spcPts val="0"/>
              </a:spcAft>
              <a:buClr>
                <a:srgbClr val="0D0D0D"/>
              </a:buClr>
              <a:buSzPts val="1800"/>
              <a:buNone/>
            </a:pPr>
            <a:r>
              <a:rPr lang="en-IN" sz="1800" b="1" i="0" dirty="0">
                <a:solidFill>
                  <a:srgbClr val="0D0D0D"/>
                </a:solidFill>
                <a:highlight>
                  <a:srgbClr val="FFFFFF"/>
                </a:highlight>
              </a:rPr>
              <a:t>MongoDB with Mongoose: </a:t>
            </a:r>
            <a:r>
              <a:rPr lang="en-IN" sz="1800" b="0" i="0" dirty="0">
                <a:solidFill>
                  <a:srgbClr val="0D0D0D"/>
                </a:solidFill>
                <a:highlight>
                  <a:srgbClr val="FFFFFF"/>
                </a:highlight>
              </a:rPr>
              <a:t>MongoDB will serve as the NoSQL database for storing unstructured data like patient records. Mongoose will be used to provide a schema-based solution for MongoDB, making it easier to enforce data validation and relationships. The MongoDB documentation and Mongoose guide will be essential resources.</a:t>
            </a:r>
            <a:endParaRPr dirty="0"/>
          </a:p>
          <a:p>
            <a:pPr marL="342900" lvl="0" indent="-228600" algn="just" rtl="0">
              <a:spcBef>
                <a:spcPts val="360"/>
              </a:spcBef>
              <a:spcAft>
                <a:spcPts val="0"/>
              </a:spcAft>
              <a:buClr>
                <a:schemeClr val="dk1"/>
              </a:buClr>
              <a:buSzPts val="1800"/>
              <a:buNone/>
            </a:pPr>
            <a:endParaRPr sz="1800" b="0" i="0" dirty="0">
              <a:solidFill>
                <a:srgbClr val="0D0D0D"/>
              </a:solidFill>
              <a:highlight>
                <a:srgbClr val="FFFFFF"/>
              </a:highlight>
              <a:latin typeface="Arial"/>
              <a:ea typeface="Arial"/>
              <a:cs typeface="Arial"/>
              <a:sym typeface="Arial"/>
            </a:endParaRPr>
          </a:p>
          <a:p>
            <a:pPr marL="342900" lvl="0" indent="-203200" algn="just" rtl="0">
              <a:spcBef>
                <a:spcPts val="440"/>
              </a:spcBef>
              <a:spcAft>
                <a:spcPts val="0"/>
              </a:spcAft>
              <a:buClr>
                <a:schemeClr val="dk1"/>
              </a:buClr>
              <a:buSzPts val="2200"/>
              <a:buNone/>
            </a:pPr>
            <a:endParaRPr dirty="0"/>
          </a:p>
        </p:txBody>
      </p:sp>
      <p:sp>
        <p:nvSpPr>
          <p:cNvPr id="109" name="Google Shape;109;p13"/>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IN" b="1"/>
              <a:t>Software requirements</a:t>
            </a:r>
            <a:endParaRPr/>
          </a:p>
        </p:txBody>
      </p:sp>
      <p:sp>
        <p:nvSpPr>
          <p:cNvPr id="110" name="Google Shape;110;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9</a:t>
            </a:fld>
            <a:endParaRPr/>
          </a:p>
        </p:txBody>
      </p:sp>
      <p:sp>
        <p:nvSpPr>
          <p:cNvPr id="111" name="Google Shape;111;p13" descr="React (JavaScript library) - Wikipedia"/>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transition>
    <p:fade thruBlk="1"/>
  </p:transition>
</p:sld>
</file>

<file path=ppt/theme/theme1.xml><?xml version="1.0" encoding="utf-8"?>
<a:theme xmlns:a="http://schemas.openxmlformats.org/drawingml/2006/main" name="Bubble Sort">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409</TotalTime>
  <Words>1517</Words>
  <Application>Microsoft Office PowerPoint</Application>
  <PresentationFormat>On-screen Show (4:3)</PresentationFormat>
  <Paragraphs>132</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Times New Roman</vt:lpstr>
      <vt:lpstr>Bubble Sort</vt:lpstr>
      <vt:lpstr>PowerPoint Presentation</vt:lpstr>
      <vt:lpstr>Abstract</vt:lpstr>
      <vt:lpstr>PowerPoint Presentation</vt:lpstr>
      <vt:lpstr>PowerPoint Presentation</vt:lpstr>
      <vt:lpstr>Introduction</vt:lpstr>
      <vt:lpstr>Introduction</vt:lpstr>
      <vt:lpstr>PowerPoint Presentation</vt:lpstr>
      <vt:lpstr>Software requirements</vt:lpstr>
      <vt:lpstr>Software requirements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Scope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Ananya Gupta</cp:lastModifiedBy>
  <cp:revision>6</cp:revision>
  <dcterms:modified xsi:type="dcterms:W3CDTF">2025-01-19T14:23:51Z</dcterms:modified>
</cp:coreProperties>
</file>